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77" r:id="rId1"/>
  </p:sldMasterIdLst>
  <p:notesMasterIdLst>
    <p:notesMasterId r:id="rId13"/>
  </p:notesMasterIdLst>
  <p:handoutMasterIdLst>
    <p:handoutMasterId r:id="rId14"/>
  </p:handoutMasterIdLst>
  <p:sldIdLst>
    <p:sldId id="257" r:id="rId2"/>
    <p:sldId id="260" r:id="rId3"/>
    <p:sldId id="321" r:id="rId4"/>
    <p:sldId id="326" r:id="rId5"/>
    <p:sldId id="325" r:id="rId6"/>
    <p:sldId id="270" r:id="rId7"/>
    <p:sldId id="271" r:id="rId8"/>
    <p:sldId id="322" r:id="rId9"/>
    <p:sldId id="324" r:id="rId10"/>
    <p:sldId id="323" r:id="rId11"/>
    <p:sldId id="272" r:id="rId12"/>
  </p:sldIdLst>
  <p:sldSz cx="12192000" cy="6858000"/>
  <p:notesSz cx="9283700" cy="6985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LIDE STARTERS" id="{ACC24B29-0CC7-491A-A98A-CF7CBDBE501E}">
          <p14:sldIdLst>
            <p14:sldId id="257"/>
            <p14:sldId id="260"/>
            <p14:sldId id="321"/>
            <p14:sldId id="326"/>
            <p14:sldId id="325"/>
            <p14:sldId id="270"/>
            <p14:sldId id="271"/>
            <p14:sldId id="322"/>
            <p14:sldId id="324"/>
            <p14:sldId id="323"/>
            <p14:sldId id="272"/>
          </p14:sldIdLst>
        </p14:section>
        <p14:section name="THANK YOU" id="{6CD91DAB-8EC3-4802-89E9-0F1C7022FB2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200" userDrawn="1">
          <p15:clr>
            <a:srgbClr val="A4A3A4"/>
          </p15:clr>
        </p15:guide>
        <p15:guide id="2" pos="292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E6E6E6"/>
    <a:srgbClr val="DC5924"/>
    <a:srgbClr val="B7472A"/>
    <a:srgbClr val="000000"/>
    <a:srgbClr val="FFFFFF"/>
    <a:srgbClr val="75D1FF"/>
    <a:srgbClr val="11161C"/>
    <a:srgbClr val="7F7F7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9" autoAdjust="0"/>
    <p:restoredTop sz="73888" autoAdjust="0"/>
  </p:normalViewPr>
  <p:slideViewPr>
    <p:cSldViewPr snapToGrid="0">
      <p:cViewPr varScale="1">
        <p:scale>
          <a:sx n="82" d="100"/>
          <a:sy n="82" d="100"/>
        </p:scale>
        <p:origin x="1422" y="96"/>
      </p:cViewPr>
      <p:guideLst>
        <p:guide orient="horz" pos="2160"/>
        <p:guide pos="3840"/>
      </p:guideLst>
    </p:cSldViewPr>
  </p:slideViewPr>
  <p:outlineViewPr>
    <p:cViewPr>
      <p:scale>
        <a:sx n="33" d="100"/>
        <a:sy n="33" d="100"/>
      </p:scale>
      <p:origin x="0" y="22392"/>
    </p:cViewPr>
  </p:outlineViewPr>
  <p:notesTextViewPr>
    <p:cViewPr>
      <p:scale>
        <a:sx n="3" d="2"/>
        <a:sy n="3" d="2"/>
      </p:scale>
      <p:origin x="0" y="0"/>
    </p:cViewPr>
  </p:notesTextViewPr>
  <p:sorterViewPr>
    <p:cViewPr>
      <p:scale>
        <a:sx n="108" d="100"/>
        <a:sy n="108" d="100"/>
      </p:scale>
      <p:origin x="0" y="-3162"/>
    </p:cViewPr>
  </p:sorterViewPr>
  <p:notesViewPr>
    <p:cSldViewPr snapToGrid="0">
      <p:cViewPr varScale="1">
        <p:scale>
          <a:sx n="126" d="100"/>
          <a:sy n="126" d="100"/>
        </p:scale>
        <p:origin x="-1902" y="-96"/>
      </p:cViewPr>
      <p:guideLst>
        <p:guide orient="horz" pos="2200"/>
        <p:guide pos="29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2937" cy="350463"/>
          </a:xfrm>
          <a:prstGeom prst="rect">
            <a:avLst/>
          </a:prstGeom>
        </p:spPr>
        <p:txBody>
          <a:bodyPr vert="horz" lIns="92957" tIns="46478" rIns="92957" bIns="46478" rtlCol="0"/>
          <a:lstStyle>
            <a:lvl1pPr algn="l">
              <a:defRPr sz="1200"/>
            </a:lvl1pPr>
          </a:lstStyle>
          <a:p>
            <a:endParaRPr lang="en-US"/>
          </a:p>
        </p:txBody>
      </p:sp>
      <p:sp>
        <p:nvSpPr>
          <p:cNvPr id="3" name="Date Placeholder 2"/>
          <p:cNvSpPr>
            <a:spLocks noGrp="1"/>
          </p:cNvSpPr>
          <p:nvPr>
            <p:ph type="dt" sz="quarter" idx="1"/>
          </p:nvPr>
        </p:nvSpPr>
        <p:spPr>
          <a:xfrm>
            <a:off x="5258615" y="1"/>
            <a:ext cx="4022937" cy="350463"/>
          </a:xfrm>
          <a:prstGeom prst="rect">
            <a:avLst/>
          </a:prstGeom>
        </p:spPr>
        <p:txBody>
          <a:bodyPr vert="horz" lIns="92957" tIns="46478" rIns="92957" bIns="46478" rtlCol="0"/>
          <a:lstStyle>
            <a:lvl1pPr algn="r">
              <a:defRPr sz="1200"/>
            </a:lvl1pPr>
          </a:lstStyle>
          <a:p>
            <a:fld id="{7CCA049B-3A46-4BDA-A8F5-2925B00FE570}" type="datetimeFigureOut">
              <a:rPr lang="en-US" smtClean="0"/>
              <a:t>4/3/2019</a:t>
            </a:fld>
            <a:endParaRPr lang="en-US"/>
          </a:p>
        </p:txBody>
      </p:sp>
      <p:sp>
        <p:nvSpPr>
          <p:cNvPr id="4" name="Footer Placeholder 3"/>
          <p:cNvSpPr>
            <a:spLocks noGrp="1"/>
          </p:cNvSpPr>
          <p:nvPr>
            <p:ph type="ftr" sz="quarter" idx="2"/>
          </p:nvPr>
        </p:nvSpPr>
        <p:spPr>
          <a:xfrm>
            <a:off x="0" y="6634538"/>
            <a:ext cx="4022937" cy="350462"/>
          </a:xfrm>
          <a:prstGeom prst="rect">
            <a:avLst/>
          </a:prstGeom>
        </p:spPr>
        <p:txBody>
          <a:bodyPr vert="horz" lIns="92957" tIns="46478" rIns="92957" bIns="46478" rtlCol="0" anchor="b"/>
          <a:lstStyle>
            <a:lvl1pPr algn="l">
              <a:defRPr sz="1200"/>
            </a:lvl1pPr>
          </a:lstStyle>
          <a:p>
            <a:endParaRPr lang="en-US"/>
          </a:p>
        </p:txBody>
      </p:sp>
      <p:sp>
        <p:nvSpPr>
          <p:cNvPr id="5" name="Slide Number Placeholder 4"/>
          <p:cNvSpPr>
            <a:spLocks noGrp="1"/>
          </p:cNvSpPr>
          <p:nvPr>
            <p:ph type="sldNum" sz="quarter" idx="3"/>
          </p:nvPr>
        </p:nvSpPr>
        <p:spPr>
          <a:xfrm>
            <a:off x="5258615" y="6634538"/>
            <a:ext cx="4022937" cy="350462"/>
          </a:xfrm>
          <a:prstGeom prst="rect">
            <a:avLst/>
          </a:prstGeom>
        </p:spPr>
        <p:txBody>
          <a:bodyPr vert="horz" lIns="92957" tIns="46478" rIns="92957" bIns="46478" rtlCol="0" anchor="b"/>
          <a:lstStyle>
            <a:lvl1pPr algn="r">
              <a:defRPr sz="1200"/>
            </a:lvl1pPr>
          </a:lstStyle>
          <a:p>
            <a:fld id="{DBAA5490-FD59-4087-AC7E-016E8A4124C4}" type="slidenum">
              <a:rPr lang="en-US" smtClean="0"/>
              <a:t>‹#›</a:t>
            </a:fld>
            <a:endParaRPr lang="en-US"/>
          </a:p>
        </p:txBody>
      </p:sp>
    </p:spTree>
    <p:extLst>
      <p:ext uri="{BB962C8B-B14F-4D97-AF65-F5344CB8AC3E}">
        <p14:creationId xmlns:p14="http://schemas.microsoft.com/office/powerpoint/2010/main" val="791092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2937" cy="350463"/>
          </a:xfrm>
          <a:prstGeom prst="rect">
            <a:avLst/>
          </a:prstGeom>
        </p:spPr>
        <p:txBody>
          <a:bodyPr vert="horz" lIns="92957" tIns="46478" rIns="92957" bIns="46478" rtlCol="0"/>
          <a:lstStyle>
            <a:lvl1pPr algn="l">
              <a:defRPr sz="1200"/>
            </a:lvl1pPr>
          </a:lstStyle>
          <a:p>
            <a:endParaRPr lang="en-US"/>
          </a:p>
        </p:txBody>
      </p:sp>
      <p:sp>
        <p:nvSpPr>
          <p:cNvPr id="3" name="Date Placeholder 2"/>
          <p:cNvSpPr>
            <a:spLocks noGrp="1"/>
          </p:cNvSpPr>
          <p:nvPr>
            <p:ph type="dt" idx="1"/>
          </p:nvPr>
        </p:nvSpPr>
        <p:spPr>
          <a:xfrm>
            <a:off x="5258615" y="1"/>
            <a:ext cx="4022937" cy="350463"/>
          </a:xfrm>
          <a:prstGeom prst="rect">
            <a:avLst/>
          </a:prstGeom>
        </p:spPr>
        <p:txBody>
          <a:bodyPr vert="horz" lIns="92957" tIns="46478" rIns="92957" bIns="46478" rtlCol="0"/>
          <a:lstStyle>
            <a:lvl1pPr algn="r">
              <a:defRPr sz="1200"/>
            </a:lvl1pPr>
          </a:lstStyle>
          <a:p>
            <a:fld id="{44C46CEC-428A-4DD0-A7C7-21AF8DE33E93}" type="datetimeFigureOut">
              <a:rPr lang="en-US" smtClean="0"/>
              <a:t>4/3/2019</a:t>
            </a:fld>
            <a:endParaRPr lang="en-US"/>
          </a:p>
        </p:txBody>
      </p:sp>
      <p:sp>
        <p:nvSpPr>
          <p:cNvPr id="4" name="Slide Image Placeholder 3"/>
          <p:cNvSpPr>
            <a:spLocks noGrp="1" noRot="1" noChangeAspect="1"/>
          </p:cNvSpPr>
          <p:nvPr>
            <p:ph type="sldImg" idx="2"/>
          </p:nvPr>
        </p:nvSpPr>
        <p:spPr>
          <a:xfrm>
            <a:off x="2546350" y="873125"/>
            <a:ext cx="4191000" cy="2357438"/>
          </a:xfrm>
          <a:prstGeom prst="rect">
            <a:avLst/>
          </a:prstGeom>
          <a:noFill/>
          <a:ln w="12700">
            <a:solidFill>
              <a:prstClr val="black"/>
            </a:solidFill>
          </a:ln>
        </p:spPr>
        <p:txBody>
          <a:bodyPr vert="horz" lIns="92957" tIns="46478" rIns="92957" bIns="46478" rtlCol="0" anchor="ctr"/>
          <a:lstStyle/>
          <a:p>
            <a:endParaRPr lang="en-US"/>
          </a:p>
        </p:txBody>
      </p:sp>
      <p:sp>
        <p:nvSpPr>
          <p:cNvPr id="5" name="Notes Placeholder 4"/>
          <p:cNvSpPr>
            <a:spLocks noGrp="1"/>
          </p:cNvSpPr>
          <p:nvPr>
            <p:ph type="body" sz="quarter" idx="3"/>
          </p:nvPr>
        </p:nvSpPr>
        <p:spPr>
          <a:xfrm>
            <a:off x="928370" y="3361531"/>
            <a:ext cx="7426960" cy="2750344"/>
          </a:xfrm>
          <a:prstGeom prst="rect">
            <a:avLst/>
          </a:prstGeom>
        </p:spPr>
        <p:txBody>
          <a:bodyPr vert="horz" lIns="92957" tIns="46478" rIns="92957" bIns="4647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34538"/>
            <a:ext cx="4022937" cy="350462"/>
          </a:xfrm>
          <a:prstGeom prst="rect">
            <a:avLst/>
          </a:prstGeom>
        </p:spPr>
        <p:txBody>
          <a:bodyPr vert="horz" lIns="92957" tIns="46478" rIns="92957" bIns="46478" rtlCol="0" anchor="b"/>
          <a:lstStyle>
            <a:lvl1pPr algn="l">
              <a:defRPr sz="1200"/>
            </a:lvl1pPr>
          </a:lstStyle>
          <a:p>
            <a:endParaRPr lang="en-US"/>
          </a:p>
        </p:txBody>
      </p:sp>
      <p:sp>
        <p:nvSpPr>
          <p:cNvPr id="7" name="Slide Number Placeholder 6"/>
          <p:cNvSpPr>
            <a:spLocks noGrp="1"/>
          </p:cNvSpPr>
          <p:nvPr>
            <p:ph type="sldNum" sz="quarter" idx="5"/>
          </p:nvPr>
        </p:nvSpPr>
        <p:spPr>
          <a:xfrm>
            <a:off x="5258615" y="6634538"/>
            <a:ext cx="4022937" cy="350462"/>
          </a:xfrm>
          <a:prstGeom prst="rect">
            <a:avLst/>
          </a:prstGeom>
        </p:spPr>
        <p:txBody>
          <a:bodyPr vert="horz" lIns="92957" tIns="46478" rIns="92957" bIns="46478" rtlCol="0" anchor="b"/>
          <a:lstStyle>
            <a:lvl1pPr algn="r">
              <a:defRPr sz="1200"/>
            </a:lvl1pPr>
          </a:lstStyle>
          <a:p>
            <a:fld id="{4CBCEA92-F142-4D57-B507-37BDAF44710C}" type="slidenum">
              <a:rPr lang="en-US" smtClean="0"/>
              <a:t>‹#›</a:t>
            </a:fld>
            <a:endParaRPr lang="en-US"/>
          </a:p>
        </p:txBody>
      </p:sp>
    </p:spTree>
    <p:extLst>
      <p:ext uri="{BB962C8B-B14F-4D97-AF65-F5344CB8AC3E}">
        <p14:creationId xmlns:p14="http://schemas.microsoft.com/office/powerpoint/2010/main" val="1402020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7241" indent="-167241" defTabSz="891953">
              <a:buFont typeface="Arial" panose="020B0604020202020204" pitchFamily="34" charset="0"/>
              <a:buChar char="•"/>
              <a:defRPr/>
            </a:pPr>
            <a:endParaRPr lang="en-CA" dirty="0"/>
          </a:p>
          <a:p>
            <a:endParaRPr lang="en-CA" baseline="0" dirty="0"/>
          </a:p>
          <a:p>
            <a:endParaRPr lang="en-CA" dirty="0"/>
          </a:p>
        </p:txBody>
      </p:sp>
      <p:sp>
        <p:nvSpPr>
          <p:cNvPr id="4" name="Slide Number Placeholder 3"/>
          <p:cNvSpPr>
            <a:spLocks noGrp="1"/>
          </p:cNvSpPr>
          <p:nvPr>
            <p:ph type="sldNum" sz="quarter" idx="10"/>
          </p:nvPr>
        </p:nvSpPr>
        <p:spPr/>
        <p:txBody>
          <a:bodyPr/>
          <a:lstStyle/>
          <a:p>
            <a:fld id="{4CBCEA92-F142-4D57-B507-37BDAF44710C}" type="slidenum">
              <a:rPr lang="en-US" smtClean="0"/>
              <a:t>1</a:t>
            </a:fld>
            <a:endParaRPr lang="en-US"/>
          </a:p>
        </p:txBody>
      </p:sp>
    </p:spTree>
    <p:extLst>
      <p:ext uri="{BB962C8B-B14F-4D97-AF65-F5344CB8AC3E}">
        <p14:creationId xmlns:p14="http://schemas.microsoft.com/office/powerpoint/2010/main" val="3892917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Key Info on this slide:</a:t>
            </a:r>
          </a:p>
          <a:p>
            <a:endParaRPr lang="en-CA" dirty="0"/>
          </a:p>
          <a:p>
            <a:pPr marL="169135" indent="-169135">
              <a:buFontTx/>
              <a:buChar char="-"/>
            </a:pPr>
            <a:r>
              <a:rPr lang="en-CA" dirty="0"/>
              <a:t>75%</a:t>
            </a:r>
            <a:r>
              <a:rPr lang="en-CA" baseline="0" dirty="0"/>
              <a:t> Lightning caused fires – not seeing more lightning events, seeing more starts that are more volatile because of conditions on the ground (drought and fuel load)</a:t>
            </a:r>
          </a:p>
          <a:p>
            <a:pPr marL="169135" indent="-169135">
              <a:buFontTx/>
              <a:buChar char="-"/>
            </a:pPr>
            <a:r>
              <a:rPr lang="en-CA" baseline="0" dirty="0"/>
              <a:t>Areas burned last 2 years – fuel load and drought, significant fire behaviour lead to suppression challenges – lots of hectares impacted</a:t>
            </a:r>
          </a:p>
          <a:p>
            <a:pPr marL="169135" indent="-169135">
              <a:buFontTx/>
              <a:buChar char="-"/>
            </a:pPr>
            <a:r>
              <a:rPr lang="en-CA" baseline="0" dirty="0"/>
              <a:t>Proximity to communities</a:t>
            </a:r>
          </a:p>
          <a:p>
            <a:pPr marL="169135" indent="-169135">
              <a:buFontTx/>
              <a:buChar char="-"/>
            </a:pPr>
            <a:r>
              <a:rPr lang="en-CA" baseline="0" dirty="0"/>
              <a:t>Suppression costs – need to be spending more on prevention and fuel mitigation to lessen the risk and behaviour which will see less suppression challenges and costs.</a:t>
            </a:r>
          </a:p>
          <a:p>
            <a:endParaRPr lang="en-CA" baseline="0" dirty="0"/>
          </a:p>
          <a:p>
            <a:endParaRPr lang="en-CA" dirty="0"/>
          </a:p>
        </p:txBody>
      </p:sp>
      <p:sp>
        <p:nvSpPr>
          <p:cNvPr id="4" name="Slide Number Placeholder 3"/>
          <p:cNvSpPr>
            <a:spLocks noGrp="1"/>
          </p:cNvSpPr>
          <p:nvPr>
            <p:ph type="sldNum" sz="quarter" idx="10"/>
          </p:nvPr>
        </p:nvSpPr>
        <p:spPr/>
        <p:txBody>
          <a:bodyPr/>
          <a:lstStyle/>
          <a:p>
            <a:fld id="{4CBCEA92-F142-4D57-B507-37BDAF44710C}" type="slidenum">
              <a:rPr lang="en-US" smtClean="0"/>
              <a:t>2</a:t>
            </a:fld>
            <a:endParaRPr lang="en-US"/>
          </a:p>
        </p:txBody>
      </p:sp>
    </p:spTree>
    <p:extLst>
      <p:ext uri="{BB962C8B-B14F-4D97-AF65-F5344CB8AC3E}">
        <p14:creationId xmlns:p14="http://schemas.microsoft.com/office/powerpoint/2010/main" val="2319507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a:t>
            </a:r>
            <a:r>
              <a:rPr lang="en-CA" baseline="0" dirty="0"/>
              <a:t> chart chronologically displays how many new wildfires started each day in 2018, as well as how many hectares had cumulatively burned since April1. </a:t>
            </a:r>
          </a:p>
          <a:p>
            <a:endParaRPr lang="en-CA" baseline="0" dirty="0"/>
          </a:p>
          <a:p>
            <a:pPr defTabSz="902056">
              <a:defRPr/>
            </a:pPr>
            <a:r>
              <a:rPr lang="en-CA" baseline="0" dirty="0"/>
              <a:t>The new fire starts data was pulled from Whiteboard, based on the discovery date logged for each fire incident. </a:t>
            </a:r>
          </a:p>
          <a:p>
            <a:pPr defTabSz="902056">
              <a:defRPr/>
            </a:pPr>
            <a:endParaRPr lang="en-CA" baseline="0" dirty="0"/>
          </a:p>
          <a:p>
            <a:pPr defTabSz="902056">
              <a:defRPr/>
            </a:pPr>
            <a:r>
              <a:rPr lang="en-CA" baseline="0" dirty="0"/>
              <a:t>The hectares burned data comes from two sources. Up until the end of August, it was being sourced from the SITREP application accessed through Citrix Receiver. At the end of August, BCWS Geospatial Services began running daily reports of the total area burned to provide more accurate estimates, so I switched to that report’s data for August 31 onwards.</a:t>
            </a:r>
            <a:endParaRPr lang="en-CA" dirty="0"/>
          </a:p>
          <a:p>
            <a:endParaRPr lang="en-CA" dirty="0"/>
          </a:p>
          <a:p>
            <a:r>
              <a:rPr lang="en-CA" dirty="0"/>
              <a:t>As you</a:t>
            </a:r>
            <a:r>
              <a:rPr lang="en-CA" baseline="0" dirty="0"/>
              <a:t> may notice as well, there is a slight “dip” in the hectares burned illustrated at the end of August. It’s technically not possible for this number to trend downward (fire perimeters do not shrink), so this “dip” is only indicative of remapping of some of our existing fires. (This data represents what we knew to be true as of a certain day – it hasn’t </a:t>
            </a:r>
            <a:r>
              <a:rPr lang="en-CA" baseline="0" dirty="0" err="1"/>
              <a:t>nessesarily</a:t>
            </a:r>
            <a:r>
              <a:rPr lang="en-CA" baseline="0" dirty="0"/>
              <a:t> been adjusted retroactively to correct over-reported values.)</a:t>
            </a:r>
            <a:endParaRPr lang="en-CA" dirty="0"/>
          </a:p>
          <a:p>
            <a:endParaRPr lang="en-CA" dirty="0"/>
          </a:p>
          <a:p>
            <a:r>
              <a:rPr lang="en-CA" dirty="0"/>
              <a:t>The stat about</a:t>
            </a:r>
            <a:r>
              <a:rPr lang="en-CA" baseline="0" dirty="0"/>
              <a:t> the lightning strikes comes from Environment Canada:</a:t>
            </a:r>
            <a:endParaRPr lang="en-CA" dirty="0"/>
          </a:p>
          <a:p>
            <a:r>
              <a:rPr lang="en-CA" dirty="0"/>
              <a:t>https://twitter.com/ECCCWeatherBC/status/1024683051731873798</a:t>
            </a:r>
          </a:p>
          <a:p>
            <a:r>
              <a:rPr lang="en-CA" dirty="0"/>
              <a:t>https://twitter.com/ECCCWeatherBC/status/1025035951536525313</a:t>
            </a:r>
          </a:p>
        </p:txBody>
      </p:sp>
      <p:sp>
        <p:nvSpPr>
          <p:cNvPr id="4" name="Slide Number Placeholder 3"/>
          <p:cNvSpPr>
            <a:spLocks noGrp="1"/>
          </p:cNvSpPr>
          <p:nvPr>
            <p:ph type="sldNum" sz="quarter" idx="10"/>
          </p:nvPr>
        </p:nvSpPr>
        <p:spPr/>
        <p:txBody>
          <a:bodyPr/>
          <a:lstStyle/>
          <a:p>
            <a:fld id="{FB67C3B1-A8AF-4200-B169-6695A1985649}" type="slidenum">
              <a:rPr lang="en-CA" smtClean="0"/>
              <a:t>3</a:t>
            </a:fld>
            <a:endParaRPr lang="en-CA"/>
          </a:p>
        </p:txBody>
      </p:sp>
    </p:spTree>
    <p:extLst>
      <p:ext uri="{BB962C8B-B14F-4D97-AF65-F5344CB8AC3E}">
        <p14:creationId xmlns:p14="http://schemas.microsoft.com/office/powerpoint/2010/main" val="1988829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135" indent="-169135" defTabSz="902056">
              <a:buFontTx/>
              <a:buChar char="-"/>
              <a:defRPr/>
            </a:pPr>
            <a:r>
              <a:rPr lang="en-CA" dirty="0"/>
              <a:t>May 2018 report released – the report combined with the 2018 and 2017 seasons are catalysts to many of the changes</a:t>
            </a:r>
          </a:p>
          <a:p>
            <a:pPr marL="169135" indent="-169135" defTabSz="902056">
              <a:buFontTx/>
              <a:buChar char="-"/>
              <a:defRPr/>
            </a:pPr>
            <a:r>
              <a:rPr lang="en-CA" dirty="0"/>
              <a:t>Both </a:t>
            </a:r>
            <a:r>
              <a:rPr lang="en-CA" u="sng" dirty="0"/>
              <a:t>flood and fire </a:t>
            </a:r>
            <a:r>
              <a:rPr lang="en-CA" dirty="0"/>
              <a:t>recommendations</a:t>
            </a:r>
          </a:p>
          <a:p>
            <a:pPr marL="169135" indent="-169135" defTabSz="902056">
              <a:buFontTx/>
              <a:buChar char="-"/>
              <a:defRPr/>
            </a:pPr>
            <a:r>
              <a:rPr lang="en-CA" dirty="0"/>
              <a:t>Governments action plan followed in October 2018</a:t>
            </a:r>
          </a:p>
          <a:p>
            <a:pPr marL="169135" indent="-169135" defTabSz="902056">
              <a:buFontTx/>
              <a:buChar char="-"/>
              <a:defRPr/>
            </a:pPr>
            <a:r>
              <a:rPr lang="en-CA" dirty="0"/>
              <a:t>Next public report April 2019</a:t>
            </a:r>
          </a:p>
          <a:p>
            <a:pPr marL="169135" indent="-169135" defTabSz="902056">
              <a:buFontTx/>
              <a:buChar char="-"/>
              <a:defRPr/>
            </a:pPr>
            <a:r>
              <a:rPr lang="en-CA" dirty="0"/>
              <a:t>Executive</a:t>
            </a:r>
            <a:r>
              <a:rPr lang="en-CA" baseline="0" dirty="0"/>
              <a:t> Lead jointly reporting to EMBC and BCWS coordinating response and reporting to Premiers Office</a:t>
            </a:r>
          </a:p>
          <a:p>
            <a:pPr marL="169135" indent="-169135" defTabSz="902056">
              <a:buFontTx/>
              <a:buChar char="-"/>
              <a:defRPr/>
            </a:pPr>
            <a:r>
              <a:rPr lang="en-CA" baseline="0" dirty="0"/>
              <a:t>Cross government groups working together to action the recommendations</a:t>
            </a:r>
          </a:p>
          <a:p>
            <a:pPr marL="169135" indent="-169135" defTabSz="902056">
              <a:buFontTx/>
              <a:buChar char="-"/>
              <a:defRPr/>
            </a:pPr>
            <a:endParaRPr lang="en-CA" baseline="0" dirty="0"/>
          </a:p>
          <a:p>
            <a:pPr marL="169135" indent="-169135" defTabSz="902056">
              <a:buFontTx/>
              <a:buChar char="-"/>
              <a:defRPr/>
            </a:pPr>
            <a:r>
              <a:rPr lang="en-CA" baseline="0" dirty="0"/>
              <a:t>Themes highlight the importance of </a:t>
            </a:r>
            <a:r>
              <a:rPr lang="en-CA" baseline="0" dirty="0" err="1"/>
              <a:t>prepardeness</a:t>
            </a:r>
            <a:r>
              <a:rPr lang="en-CA" baseline="0" dirty="0"/>
              <a:t> and prevention - 75% of the recommendations</a:t>
            </a:r>
          </a:p>
          <a:p>
            <a:pPr marL="169135" indent="-169135" defTabSz="902056">
              <a:buFontTx/>
              <a:buChar char="-"/>
              <a:defRPr/>
            </a:pPr>
            <a:r>
              <a:rPr lang="en-CA" baseline="0" dirty="0"/>
              <a:t>Many initiated in 2018 season and deemed complete or underway</a:t>
            </a:r>
          </a:p>
          <a:p>
            <a:pPr marL="169135" indent="-169135" defTabSz="902056">
              <a:buFontTx/>
              <a:buChar char="-"/>
              <a:defRPr/>
            </a:pPr>
            <a:r>
              <a:rPr lang="en-CA" baseline="0" dirty="0"/>
              <a:t>Some require legislative or policy changes to fully implement and also involve the federal government – these make up the 16 as further analysis</a:t>
            </a:r>
          </a:p>
          <a:p>
            <a:endParaRPr lang="en-CA" dirty="0"/>
          </a:p>
        </p:txBody>
      </p:sp>
      <p:sp>
        <p:nvSpPr>
          <p:cNvPr id="4" name="Slide Number Placeholder 3"/>
          <p:cNvSpPr>
            <a:spLocks noGrp="1"/>
          </p:cNvSpPr>
          <p:nvPr>
            <p:ph type="sldNum" sz="quarter" idx="10"/>
          </p:nvPr>
        </p:nvSpPr>
        <p:spPr/>
        <p:txBody>
          <a:bodyPr/>
          <a:lstStyle/>
          <a:p>
            <a:fld id="{4CBCEA92-F142-4D57-B507-37BDAF44710C}" type="slidenum">
              <a:rPr lang="en-US" smtClean="0"/>
              <a:t>6</a:t>
            </a:fld>
            <a:endParaRPr lang="en-US"/>
          </a:p>
        </p:txBody>
      </p:sp>
    </p:spTree>
    <p:extLst>
      <p:ext uri="{BB962C8B-B14F-4D97-AF65-F5344CB8AC3E}">
        <p14:creationId xmlns:p14="http://schemas.microsoft.com/office/powerpoint/2010/main" val="3266499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135" indent="-169135">
              <a:buFontTx/>
              <a:buChar char="-"/>
            </a:pPr>
            <a:r>
              <a:rPr lang="en-CA" baseline="0" dirty="0"/>
              <a:t>overall, BCWS is shifting how we operate, how we are structured, priorities of the organization</a:t>
            </a:r>
          </a:p>
          <a:p>
            <a:pPr marL="169135" indent="-169135">
              <a:buFontTx/>
              <a:buChar char="-"/>
            </a:pPr>
            <a:r>
              <a:rPr lang="en-CA" baseline="0" dirty="0"/>
              <a:t>Been shifting from a ‘response’ organization to a 12 month of the year organization focused on 4 phases of EM – </a:t>
            </a:r>
            <a:r>
              <a:rPr lang="en-CA" baseline="0" dirty="0" err="1"/>
              <a:t>prepardness</a:t>
            </a:r>
            <a:r>
              <a:rPr lang="en-CA" baseline="0" dirty="0"/>
              <a:t>, prevention, response and recovery</a:t>
            </a:r>
          </a:p>
          <a:p>
            <a:endParaRPr lang="en-CA" baseline="0" dirty="0"/>
          </a:p>
          <a:p>
            <a:pPr marL="169135" indent="-169135">
              <a:buFontTx/>
              <a:buChar char="-"/>
            </a:pPr>
            <a:r>
              <a:rPr lang="en-CA" baseline="0" dirty="0"/>
              <a:t>Overarching shift in need for stronger partnerships with First Nations and Stakeholders – Director of Strategic Engagement position created to build a strategy for BCWS and to support centres and zones with local engagement. Also focusing on strategic provincial partnerships. Need to partner with you all as professionals to improve how we are managing the landscape to build resilience into our forests and communities.</a:t>
            </a:r>
          </a:p>
          <a:p>
            <a:pPr marL="620163" lvl="1" indent="-169135">
              <a:buFontTx/>
              <a:buChar char="-"/>
            </a:pPr>
            <a:r>
              <a:rPr lang="en-CA" baseline="0" dirty="0"/>
              <a:t>Engaged liaisons with IMT’s and operations, daily community meetings, pre-season meetings and post season de-briefs. Lower </a:t>
            </a:r>
            <a:r>
              <a:rPr lang="en-CA" baseline="0" dirty="0" err="1"/>
              <a:t>Similk</a:t>
            </a:r>
            <a:r>
              <a:rPr lang="en-CA" baseline="0" dirty="0"/>
              <a:t>, Fraser Lake communities, </a:t>
            </a:r>
            <a:r>
              <a:rPr lang="en-CA" baseline="0" dirty="0" err="1"/>
              <a:t>cattlemens</a:t>
            </a:r>
            <a:r>
              <a:rPr lang="en-CA" baseline="0" dirty="0"/>
              <a:t> and </a:t>
            </a:r>
            <a:r>
              <a:rPr lang="en-CA" baseline="0" dirty="0" err="1"/>
              <a:t>licencees</a:t>
            </a:r>
            <a:r>
              <a:rPr lang="en-CA" baseline="0"/>
              <a:t>. </a:t>
            </a:r>
            <a:endParaRPr lang="en-CA"/>
          </a:p>
        </p:txBody>
      </p:sp>
      <p:sp>
        <p:nvSpPr>
          <p:cNvPr id="4" name="Slide Number Placeholder 3"/>
          <p:cNvSpPr>
            <a:spLocks noGrp="1"/>
          </p:cNvSpPr>
          <p:nvPr>
            <p:ph type="sldNum" sz="quarter" idx="10"/>
          </p:nvPr>
        </p:nvSpPr>
        <p:spPr/>
        <p:txBody>
          <a:bodyPr/>
          <a:lstStyle/>
          <a:p>
            <a:fld id="{4CBCEA92-F142-4D57-B507-37BDAF44710C}" type="slidenum">
              <a:rPr lang="en-US" smtClean="0"/>
              <a:t>7</a:t>
            </a:fld>
            <a:endParaRPr lang="en-US"/>
          </a:p>
        </p:txBody>
      </p:sp>
    </p:spTree>
    <p:extLst>
      <p:ext uri="{BB962C8B-B14F-4D97-AF65-F5344CB8AC3E}">
        <p14:creationId xmlns:p14="http://schemas.microsoft.com/office/powerpoint/2010/main" val="2990302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135" indent="-169135">
              <a:buFontTx/>
              <a:buChar char="-"/>
            </a:pPr>
            <a:endParaRPr lang="en-CA" dirty="0"/>
          </a:p>
        </p:txBody>
      </p:sp>
      <p:sp>
        <p:nvSpPr>
          <p:cNvPr id="4" name="Slide Number Placeholder 3"/>
          <p:cNvSpPr>
            <a:spLocks noGrp="1"/>
          </p:cNvSpPr>
          <p:nvPr>
            <p:ph type="sldNum" sz="quarter" idx="10"/>
          </p:nvPr>
        </p:nvSpPr>
        <p:spPr/>
        <p:txBody>
          <a:bodyPr/>
          <a:lstStyle/>
          <a:p>
            <a:fld id="{4CBCEA92-F142-4D57-B507-37BDAF44710C}" type="slidenum">
              <a:rPr lang="en-US" smtClean="0"/>
              <a:t>8</a:t>
            </a:fld>
            <a:endParaRPr lang="en-US"/>
          </a:p>
        </p:txBody>
      </p:sp>
    </p:spTree>
    <p:extLst>
      <p:ext uri="{BB962C8B-B14F-4D97-AF65-F5344CB8AC3E}">
        <p14:creationId xmlns:p14="http://schemas.microsoft.com/office/powerpoint/2010/main" val="661428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135" indent="-169135">
              <a:buFontTx/>
              <a:buChar char="-"/>
            </a:pPr>
            <a:endParaRPr lang="en-CA" dirty="0"/>
          </a:p>
        </p:txBody>
      </p:sp>
      <p:sp>
        <p:nvSpPr>
          <p:cNvPr id="4" name="Slide Number Placeholder 3"/>
          <p:cNvSpPr>
            <a:spLocks noGrp="1"/>
          </p:cNvSpPr>
          <p:nvPr>
            <p:ph type="sldNum" sz="quarter" idx="10"/>
          </p:nvPr>
        </p:nvSpPr>
        <p:spPr/>
        <p:txBody>
          <a:bodyPr/>
          <a:lstStyle/>
          <a:p>
            <a:fld id="{4CBCEA92-F142-4D57-B507-37BDAF44710C}" type="slidenum">
              <a:rPr lang="en-US" smtClean="0"/>
              <a:t>9</a:t>
            </a:fld>
            <a:endParaRPr lang="en-US"/>
          </a:p>
        </p:txBody>
      </p:sp>
    </p:spTree>
    <p:extLst>
      <p:ext uri="{BB962C8B-B14F-4D97-AF65-F5344CB8AC3E}">
        <p14:creationId xmlns:p14="http://schemas.microsoft.com/office/powerpoint/2010/main" val="4080752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135" indent="-169135">
              <a:buFontTx/>
              <a:buChar char="-"/>
            </a:pPr>
            <a:endParaRPr lang="en-CA" dirty="0"/>
          </a:p>
        </p:txBody>
      </p:sp>
      <p:sp>
        <p:nvSpPr>
          <p:cNvPr id="4" name="Slide Number Placeholder 3"/>
          <p:cNvSpPr>
            <a:spLocks noGrp="1"/>
          </p:cNvSpPr>
          <p:nvPr>
            <p:ph type="sldNum" sz="quarter" idx="10"/>
          </p:nvPr>
        </p:nvSpPr>
        <p:spPr/>
        <p:txBody>
          <a:bodyPr/>
          <a:lstStyle/>
          <a:p>
            <a:fld id="{4CBCEA92-F142-4D57-B507-37BDAF44710C}" type="slidenum">
              <a:rPr lang="en-US" smtClean="0"/>
              <a:t>10</a:t>
            </a:fld>
            <a:endParaRPr lang="en-US"/>
          </a:p>
        </p:txBody>
      </p:sp>
    </p:spTree>
    <p:extLst>
      <p:ext uri="{BB962C8B-B14F-4D97-AF65-F5344CB8AC3E}">
        <p14:creationId xmlns:p14="http://schemas.microsoft.com/office/powerpoint/2010/main" val="28053677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09600" y="255565"/>
            <a:ext cx="2844800" cy="365125"/>
          </a:xfrm>
        </p:spPr>
        <p:txBody>
          <a:bodyPr/>
          <a:lstStyle/>
          <a:p>
            <a:fld id="{5C4AB325-1839-43C0-B011-A89A93850E0D}" type="datetimeFigureOut">
              <a:rPr lang="en-CA" smtClean="0">
                <a:solidFill>
                  <a:prstClr val="white">
                    <a:tint val="75000"/>
                  </a:prstClr>
                </a:solidFill>
              </a:rPr>
              <a:pPr/>
              <a:t>2019-04-03</a:t>
            </a:fld>
            <a:endParaRPr lang="en-CA">
              <a:solidFill>
                <a:prstClr val="white">
                  <a:tint val="75000"/>
                </a:prstClr>
              </a:solidFill>
            </a:endParaRPr>
          </a:p>
        </p:txBody>
      </p:sp>
      <p:sp>
        <p:nvSpPr>
          <p:cNvPr id="5" name="Footer Placeholder 4"/>
          <p:cNvSpPr>
            <a:spLocks noGrp="1"/>
          </p:cNvSpPr>
          <p:nvPr>
            <p:ph type="ftr" sz="quarter" idx="11"/>
          </p:nvPr>
        </p:nvSpPr>
        <p:spPr>
          <a:xfrm>
            <a:off x="4165600" y="255565"/>
            <a:ext cx="3860800" cy="365125"/>
          </a:xfrm>
        </p:spPr>
        <p:txBody>
          <a:bodyPr/>
          <a:lstStyle/>
          <a:p>
            <a:endParaRPr lang="en-CA">
              <a:solidFill>
                <a:prstClr val="white">
                  <a:tint val="75000"/>
                </a:prstClr>
              </a:solidFill>
            </a:endParaRPr>
          </a:p>
        </p:txBody>
      </p:sp>
      <p:sp>
        <p:nvSpPr>
          <p:cNvPr id="6" name="Slide Number Placeholder 5"/>
          <p:cNvSpPr>
            <a:spLocks noGrp="1"/>
          </p:cNvSpPr>
          <p:nvPr>
            <p:ph type="sldNum" sz="quarter" idx="12"/>
          </p:nvPr>
        </p:nvSpPr>
        <p:spPr>
          <a:xfrm>
            <a:off x="8737600" y="255565"/>
            <a:ext cx="2844800" cy="365125"/>
          </a:xfrm>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7" name="Rectangle 6"/>
          <p:cNvSpPr/>
          <p:nvPr userDrawn="1"/>
        </p:nvSpPr>
        <p:spPr>
          <a:xfrm>
            <a:off x="0" y="5211598"/>
            <a:ext cx="12192000" cy="165618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11" name="Straight Connector 10"/>
          <p:cNvCxnSpPr/>
          <p:nvPr userDrawn="1"/>
        </p:nvCxnSpPr>
        <p:spPr>
          <a:xfrm>
            <a:off x="0" y="5211598"/>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3" hasCustomPrompt="1"/>
          </p:nvPr>
        </p:nvSpPr>
        <p:spPr>
          <a:xfrm>
            <a:off x="0" y="-1"/>
            <a:ext cx="12192000" cy="5205600"/>
          </a:xfrm>
          <a:noFill/>
        </p:spPr>
        <p:txBody>
          <a:bodyPr anchor="ctr">
            <a:normAutofit/>
          </a:bodyPr>
          <a:lstStyle>
            <a:lvl1pPr marL="0" indent="0" algn="ctr">
              <a:buNone/>
              <a:defRPr sz="2400" baseline="0">
                <a:solidFill>
                  <a:schemeClr val="tx1"/>
                </a:solidFill>
              </a:defRPr>
            </a:lvl1pPr>
          </a:lstStyle>
          <a:p>
            <a:br>
              <a:rPr lang="en-CA" dirty="0"/>
            </a:br>
            <a:br>
              <a:rPr lang="en-CA" dirty="0"/>
            </a:br>
            <a:r>
              <a:rPr lang="en-CA" dirty="0"/>
              <a:t>Click icon to insert background image</a:t>
            </a:r>
          </a:p>
        </p:txBody>
      </p:sp>
      <p:sp>
        <p:nvSpPr>
          <p:cNvPr id="10" name="TextBox 9"/>
          <p:cNvSpPr txBox="1"/>
          <p:nvPr userDrawn="1"/>
        </p:nvSpPr>
        <p:spPr>
          <a:xfrm>
            <a:off x="-5041987" y="610837"/>
            <a:ext cx="4128459" cy="3685624"/>
          </a:xfrm>
          <a:prstGeom prst="rect">
            <a:avLst/>
          </a:prstGeom>
          <a:noFill/>
          <a:ln>
            <a:noFill/>
          </a:ln>
        </p:spPr>
        <p:txBody>
          <a:bodyPr wrap="square" rtlCol="0">
            <a:spAutoFit/>
          </a:bodyPr>
          <a:lstStyle/>
          <a:p>
            <a:pPr>
              <a:spcAft>
                <a:spcPts val="900"/>
              </a:spcAft>
            </a:pPr>
            <a:r>
              <a:rPr lang="en-CA" b="1" dirty="0">
                <a:solidFill>
                  <a:prstClr val="white">
                    <a:lumMod val="50000"/>
                  </a:prstClr>
                </a:solidFill>
              </a:rPr>
              <a:t>How to change the background image:</a:t>
            </a:r>
          </a:p>
          <a:p>
            <a:pPr marL="285750" indent="-285750">
              <a:buFont typeface="Arial" panose="020B0604020202020204" pitchFamily="34" charset="0"/>
              <a:buChar char="•"/>
            </a:pPr>
            <a:r>
              <a:rPr lang="en-CA" sz="1600" dirty="0">
                <a:solidFill>
                  <a:prstClr val="white">
                    <a:lumMod val="50000"/>
                  </a:prstClr>
                </a:solidFill>
              </a:rPr>
              <a:t>Delete the current photo.</a:t>
            </a:r>
          </a:p>
          <a:p>
            <a:pPr marL="285750" indent="-285750">
              <a:buFont typeface="Arial" panose="020B0604020202020204" pitchFamily="34" charset="0"/>
              <a:buChar char="•"/>
            </a:pPr>
            <a:r>
              <a:rPr lang="en-CA" sz="1600" dirty="0">
                <a:solidFill>
                  <a:prstClr val="white">
                    <a:lumMod val="50000"/>
                  </a:prstClr>
                </a:solidFill>
              </a:rPr>
              <a:t>Click the “Image” icon at the centre that displays in the centre of the screen</a:t>
            </a:r>
          </a:p>
          <a:p>
            <a:pPr marL="285750" indent="-285750">
              <a:buFont typeface="Arial" panose="020B0604020202020204" pitchFamily="34" charset="0"/>
              <a:buChar char="•"/>
            </a:pPr>
            <a:r>
              <a:rPr lang="en-CA" sz="1600" dirty="0">
                <a:solidFill>
                  <a:prstClr val="white">
                    <a:lumMod val="50000"/>
                  </a:prstClr>
                </a:solidFill>
              </a:rPr>
              <a:t>Select the file you wish to use</a:t>
            </a:r>
          </a:p>
          <a:p>
            <a:pPr marL="285750" indent="-285750">
              <a:buFont typeface="Arial" panose="020B0604020202020204" pitchFamily="34" charset="0"/>
              <a:buChar char="•"/>
            </a:pPr>
            <a:r>
              <a:rPr lang="en-CA" sz="1600" dirty="0">
                <a:solidFill>
                  <a:prstClr val="white">
                    <a:lumMod val="50000"/>
                  </a:prstClr>
                </a:solidFill>
              </a:rPr>
              <a:t>(If necessary): navigate to the “Format” tab on the Ribbon Menu, then use the Crop Tool to reposition or resize the image</a:t>
            </a:r>
          </a:p>
          <a:p>
            <a:pPr marL="285750" indent="-285750">
              <a:buFont typeface="Arial" panose="020B0604020202020204" pitchFamily="34" charset="0"/>
              <a:buChar char="•"/>
            </a:pPr>
            <a:r>
              <a:rPr lang="en-CA" sz="1600" b="1" dirty="0">
                <a:solidFill>
                  <a:prstClr val="white">
                    <a:lumMod val="50000"/>
                  </a:prstClr>
                </a:solidFill>
              </a:rPr>
              <a:t>IMPORTANT:</a:t>
            </a:r>
            <a:r>
              <a:rPr lang="en-CA" sz="1600" dirty="0">
                <a:solidFill>
                  <a:prstClr val="white">
                    <a:lumMod val="50000"/>
                  </a:prstClr>
                </a:solidFill>
              </a:rPr>
              <a:t> After you’ve inserted the image, navigate to the “Format” tab on the Ribbon Menu, then under the “Adjust” section, click “Compress Images.” Compress the image to 150 dpi. This will help to reduce the file size of your presentation.</a:t>
            </a:r>
            <a:endParaRPr lang="en-CA" sz="1600" b="1" dirty="0">
              <a:solidFill>
                <a:prstClr val="white">
                  <a:lumMod val="50000"/>
                </a:prstClr>
              </a:solidFill>
            </a:endParaRPr>
          </a:p>
        </p:txBody>
      </p:sp>
      <p:sp>
        <p:nvSpPr>
          <p:cNvPr id="12" name="Right Arrow 11"/>
          <p:cNvSpPr/>
          <p:nvPr userDrawn="1"/>
        </p:nvSpPr>
        <p:spPr>
          <a:xfrm>
            <a:off x="-876275" y="3084251"/>
            <a:ext cx="538061" cy="399776"/>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nvGrpSpPr>
          <p:cNvPr id="18" name="Group 17"/>
          <p:cNvGrpSpPr/>
          <p:nvPr userDrawn="1"/>
        </p:nvGrpSpPr>
        <p:grpSpPr>
          <a:xfrm>
            <a:off x="3416095" y="-873501"/>
            <a:ext cx="5359812" cy="461665"/>
            <a:chOff x="2038041" y="-873501"/>
            <a:chExt cx="4019859" cy="461665"/>
          </a:xfrm>
        </p:grpSpPr>
        <p:sp>
          <p:nvSpPr>
            <p:cNvPr id="13" name="TextBox 12"/>
            <p:cNvSpPr txBox="1"/>
            <p:nvPr userDrawn="1"/>
          </p:nvSpPr>
          <p:spPr>
            <a:xfrm>
              <a:off x="2628900" y="-873501"/>
              <a:ext cx="3429000"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Title Slide</a:t>
              </a:r>
              <a:endParaRPr lang="en-CA" sz="2000" dirty="0">
                <a:solidFill>
                  <a:prstClr val="black">
                    <a:lumMod val="50000"/>
                    <a:lumOff val="50000"/>
                  </a:prstClr>
                </a:solidFill>
              </a:endParaRPr>
            </a:p>
          </p:txBody>
        </p:sp>
        <p:sp>
          <p:nvSpPr>
            <p:cNvPr id="9" name="Rectangle 8"/>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5" name="Rectangle 14"/>
            <p:cNvSpPr/>
            <p:nvPr userDrawn="1"/>
          </p:nvSpPr>
          <p:spPr>
            <a:xfrm>
              <a:off x="2038041" y="-571499"/>
              <a:ext cx="447984" cy="96824"/>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20" name="Straight Connector 19"/>
          <p:cNvCxnSpPr/>
          <p:nvPr userDrawn="1"/>
        </p:nvCxnSpPr>
        <p:spPr>
          <a:xfrm>
            <a:off x="0" y="-254000"/>
            <a:ext cx="12192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12856549" y="598874"/>
            <a:ext cx="4128459" cy="3370153"/>
          </a:xfrm>
          <a:prstGeom prst="rect">
            <a:avLst/>
          </a:prstGeom>
          <a:noFill/>
          <a:ln>
            <a:noFill/>
          </a:ln>
        </p:spPr>
        <p:txBody>
          <a:bodyPr wrap="square" rtlCol="0">
            <a:spAutoFit/>
          </a:bodyPr>
          <a:lstStyle/>
          <a:p>
            <a:pPr>
              <a:spcAft>
                <a:spcPts val="900"/>
              </a:spcAft>
            </a:pPr>
            <a:r>
              <a:rPr lang="en-CA" b="1" dirty="0">
                <a:solidFill>
                  <a:prstClr val="white">
                    <a:lumMod val="50000"/>
                  </a:prstClr>
                </a:solidFill>
              </a:rPr>
              <a:t>Make a strong first impression!</a:t>
            </a:r>
          </a:p>
          <a:p>
            <a:pPr>
              <a:spcAft>
                <a:spcPts val="900"/>
              </a:spcAft>
            </a:pPr>
            <a:r>
              <a:rPr lang="en-CA" dirty="0">
                <a:solidFill>
                  <a:prstClr val="white">
                    <a:lumMod val="50000"/>
                  </a:prstClr>
                </a:solidFill>
              </a:rPr>
              <a:t>The amount of polish and professionalism that goes into your title slide will set your audience’s expectation for what’s to come in the rest of your presentation.</a:t>
            </a:r>
          </a:p>
          <a:p>
            <a:pPr>
              <a:spcAft>
                <a:spcPts val="900"/>
              </a:spcAft>
            </a:pPr>
            <a:r>
              <a:rPr lang="en-CA" dirty="0">
                <a:solidFill>
                  <a:prstClr val="white">
                    <a:lumMod val="50000"/>
                  </a:prstClr>
                </a:solidFill>
              </a:rPr>
              <a:t>Try to use a high-quality background photo or image that is visually striking and/or that sends a clear message on the topic of your presentation. Avoid using generic “clip art” images or low-quality photos (e.g. blurry or pixilated images).</a:t>
            </a:r>
          </a:p>
        </p:txBody>
      </p:sp>
      <p:sp>
        <p:nvSpPr>
          <p:cNvPr id="21" name="Title 1"/>
          <p:cNvSpPr>
            <a:spLocks noGrp="1"/>
          </p:cNvSpPr>
          <p:nvPr>
            <p:ph type="title"/>
          </p:nvPr>
        </p:nvSpPr>
        <p:spPr>
          <a:xfrm>
            <a:off x="609601" y="5459453"/>
            <a:ext cx="7810499" cy="1160474"/>
          </a:xfrm>
        </p:spPr>
        <p:txBody>
          <a:bodyPr>
            <a:normAutofit/>
          </a:bodyPr>
          <a:lstStyle>
            <a:lvl1pPr algn="l">
              <a:defRPr sz="3600" b="1"/>
            </a:lvl1pPr>
          </a:lstStyle>
          <a:p>
            <a:r>
              <a:rPr lang="en-US" dirty="0"/>
              <a:t>Click to edit Master title style</a:t>
            </a:r>
            <a:endParaRPr lang="en-CA" dirty="0"/>
          </a:p>
        </p:txBody>
      </p:sp>
      <p:pic>
        <p:nvPicPr>
          <p:cNvPr id="22" name="Picture 3" descr="G:\!Workgrp\Media Communications\Logos &amp; Graphics\Logos &amp; Branding\BC Sunrise Logo\BCID_H_rgb_rev.png"/>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8623507" y="5428936"/>
            <a:ext cx="3167708" cy="1221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02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5C4AB325-1839-43C0-B011-A89A93850E0D}" type="datetimeFigureOut">
              <a:rPr lang="en-CA" smtClean="0">
                <a:solidFill>
                  <a:prstClr val="white">
                    <a:tint val="75000"/>
                  </a:prstClr>
                </a:solidFill>
              </a:rPr>
              <a:pPr/>
              <a:t>2019-04-03</a:t>
            </a:fld>
            <a:endParaRPr lang="en-CA">
              <a:solidFill>
                <a:prstClr val="white">
                  <a:tint val="75000"/>
                </a:prstClr>
              </a:solidFill>
            </a:endParaRPr>
          </a:p>
        </p:txBody>
      </p:sp>
      <p:sp>
        <p:nvSpPr>
          <p:cNvPr id="5" name="Footer Placeholder 4"/>
          <p:cNvSpPr>
            <a:spLocks noGrp="1"/>
          </p:cNvSpPr>
          <p:nvPr>
            <p:ph type="ftr" sz="quarter" idx="11"/>
          </p:nvPr>
        </p:nvSpPr>
        <p:spPr/>
        <p:txBody>
          <a:bodyPr/>
          <a:lstStyle/>
          <a:p>
            <a:endParaRPr lang="en-CA">
              <a:solidFill>
                <a:prstClr val="white">
                  <a:tint val="75000"/>
                </a:prstClr>
              </a:solidFill>
            </a:endParaRPr>
          </a:p>
        </p:txBody>
      </p:sp>
      <p:sp>
        <p:nvSpPr>
          <p:cNvPr id="6" name="Slide Number Placeholder 5"/>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7" name="Rectangle 6"/>
          <p:cNvSpPr/>
          <p:nvPr userDrawn="1"/>
        </p:nvSpPr>
        <p:spPr>
          <a:xfrm>
            <a:off x="0" y="1"/>
            <a:ext cx="12192000" cy="116047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8" name="Straight Connector 7"/>
          <p:cNvCxnSpPr/>
          <p:nvPr userDrawn="1"/>
        </p:nvCxnSpPr>
        <p:spPr>
          <a:xfrm>
            <a:off x="0" y="1160475"/>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1" y="2"/>
            <a:ext cx="7886667" cy="1160474"/>
          </a:xfrm>
        </p:spPr>
        <p:txBody>
          <a:bodyPr>
            <a:normAutofit/>
          </a:bodyPr>
          <a:lstStyle>
            <a:lvl1pPr algn="l">
              <a:defRPr sz="3200" b="1"/>
            </a:lvl1pPr>
          </a:lstStyle>
          <a:p>
            <a:r>
              <a:rPr lang="en-US" dirty="0"/>
              <a:t>Click to edit Master title style</a:t>
            </a:r>
            <a:endParaRPr lang="en-CA" dirty="0"/>
          </a:p>
        </p:txBody>
      </p:sp>
      <p:grpSp>
        <p:nvGrpSpPr>
          <p:cNvPr id="11" name="Group 10"/>
          <p:cNvGrpSpPr/>
          <p:nvPr userDrawn="1"/>
        </p:nvGrpSpPr>
        <p:grpSpPr>
          <a:xfrm>
            <a:off x="2766380" y="-873501"/>
            <a:ext cx="6659240" cy="461665"/>
            <a:chOff x="2038041" y="-873501"/>
            <a:chExt cx="4994430" cy="461665"/>
          </a:xfrm>
        </p:grpSpPr>
        <p:sp>
          <p:nvSpPr>
            <p:cNvPr id="12" name="TextBox 11"/>
            <p:cNvSpPr txBox="1"/>
            <p:nvPr userDrawn="1"/>
          </p:nvSpPr>
          <p:spPr>
            <a:xfrm>
              <a:off x="2628899" y="-873501"/>
              <a:ext cx="4403572"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Title and Content</a:t>
              </a:r>
              <a:endParaRPr lang="en-CA" sz="2000" dirty="0">
                <a:solidFill>
                  <a:prstClr val="black">
                    <a:lumMod val="50000"/>
                    <a:lumOff val="50000"/>
                  </a:prstClr>
                </a:solidFill>
              </a:endParaRPr>
            </a:p>
          </p:txBody>
        </p:sp>
        <p:sp>
          <p:nvSpPr>
            <p:cNvPr id="13" name="Rectangle 12"/>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4" name="Rectangle 13"/>
            <p:cNvSpPr/>
            <p:nvPr userDrawn="1"/>
          </p:nvSpPr>
          <p:spPr>
            <a:xfrm>
              <a:off x="2038041"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15" name="Straight Connector 14"/>
          <p:cNvCxnSpPr/>
          <p:nvPr userDrawn="1"/>
        </p:nvCxnSpPr>
        <p:spPr>
          <a:xfrm>
            <a:off x="0" y="-254000"/>
            <a:ext cx="12192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2825212" y="-644904"/>
            <a:ext cx="9144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2957292" y="-644904"/>
            <a:ext cx="34544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2825212" y="-578913"/>
            <a:ext cx="9144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2957292" y="-578913"/>
            <a:ext cx="34544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userDrawn="1"/>
        </p:nvSpPr>
        <p:spPr>
          <a:xfrm>
            <a:off x="-4453467" y="1529807"/>
            <a:ext cx="3692339" cy="3539430"/>
          </a:xfrm>
          <a:prstGeom prst="rect">
            <a:avLst/>
          </a:prstGeom>
          <a:noFill/>
          <a:ln>
            <a:noFill/>
          </a:ln>
        </p:spPr>
        <p:txBody>
          <a:bodyPr wrap="square" rtlCol="0">
            <a:spAutoFit/>
          </a:bodyPr>
          <a:lstStyle/>
          <a:p>
            <a:pPr>
              <a:buFont typeface="Arial" panose="020B0604020202020204" pitchFamily="34" charset="0"/>
              <a:buNone/>
            </a:pPr>
            <a:r>
              <a:rPr lang="en-CA" sz="1600" b="1" dirty="0">
                <a:solidFill>
                  <a:prstClr val="white">
                    <a:lumMod val="50000"/>
                  </a:prstClr>
                </a:solidFill>
              </a:rPr>
              <a:t>Make full use of the features in this template!</a:t>
            </a:r>
          </a:p>
          <a:p>
            <a:pPr>
              <a:buFont typeface="Arial" panose="020B0604020202020204" pitchFamily="34" charset="0"/>
              <a:buNone/>
            </a:pPr>
            <a:endParaRPr lang="en-CA" sz="1600" dirty="0">
              <a:solidFill>
                <a:prstClr val="white">
                  <a:lumMod val="50000"/>
                </a:prstClr>
              </a:solidFill>
            </a:endParaRPr>
          </a:p>
          <a:p>
            <a:pPr>
              <a:buFont typeface="Arial" panose="020B0604020202020204" pitchFamily="34" charset="0"/>
              <a:buNone/>
            </a:pPr>
            <a:r>
              <a:rPr lang="en-CA" sz="1600" dirty="0">
                <a:solidFill>
                  <a:prstClr val="white">
                    <a:lumMod val="50000"/>
                  </a:prstClr>
                </a:solidFill>
              </a:rPr>
              <a:t>There are a number of pre-made slide layouts included in this PowerPoint template that are designed to add more visual appeal and variety to your presentation. </a:t>
            </a:r>
          </a:p>
          <a:p>
            <a:pPr>
              <a:buFont typeface="Arial" panose="020B0604020202020204" pitchFamily="34" charset="0"/>
              <a:buNone/>
            </a:pPr>
            <a:endParaRPr lang="en-CA" sz="1600" dirty="0">
              <a:solidFill>
                <a:prstClr val="white">
                  <a:lumMod val="50000"/>
                </a:prstClr>
              </a:solidFill>
            </a:endParaRPr>
          </a:p>
          <a:p>
            <a:pPr>
              <a:buFont typeface="Arial" panose="020B0604020202020204" pitchFamily="34" charset="0"/>
              <a:buNone/>
            </a:pPr>
            <a:r>
              <a:rPr lang="en-CA" sz="1600" dirty="0">
                <a:solidFill>
                  <a:prstClr val="white">
                    <a:lumMod val="50000"/>
                  </a:prstClr>
                </a:solidFill>
              </a:rPr>
              <a:t>Try them out! On the “Home” tab of the ribbon menu, navigate to the “Slides” section. Select the “New Slide” dropdown menu to access a selection of different layout options for your new slides.</a:t>
            </a:r>
          </a:p>
        </p:txBody>
      </p:sp>
      <p:sp>
        <p:nvSpPr>
          <p:cNvPr id="30" name="TextBox 29"/>
          <p:cNvSpPr txBox="1"/>
          <p:nvPr userDrawn="1"/>
        </p:nvSpPr>
        <p:spPr>
          <a:xfrm>
            <a:off x="12937069" y="330200"/>
            <a:ext cx="3692339" cy="5016758"/>
          </a:xfrm>
          <a:prstGeom prst="rect">
            <a:avLst/>
          </a:prstGeom>
          <a:noFill/>
          <a:ln>
            <a:noFill/>
          </a:ln>
        </p:spPr>
        <p:txBody>
          <a:bodyPr wrap="square" rtlCol="0">
            <a:spAutoFit/>
          </a:bodyPr>
          <a:lstStyle/>
          <a:p>
            <a:pPr>
              <a:buFont typeface="Arial" panose="020B0604020202020204" pitchFamily="34" charset="0"/>
              <a:buNone/>
            </a:pPr>
            <a:r>
              <a:rPr lang="en-CA" sz="1600" b="1" dirty="0">
                <a:solidFill>
                  <a:prstClr val="white">
                    <a:lumMod val="50000"/>
                  </a:prstClr>
                </a:solidFill>
              </a:rPr>
              <a:t>Advice: less is more when it comes to presentation slides!</a:t>
            </a:r>
          </a:p>
          <a:p>
            <a:pPr>
              <a:buFont typeface="Arial" panose="020B0604020202020204" pitchFamily="34" charset="0"/>
              <a:buNone/>
            </a:pPr>
            <a:endParaRPr lang="en-CA" sz="1600" dirty="0">
              <a:solidFill>
                <a:prstClr val="white">
                  <a:lumMod val="50000"/>
                </a:prstClr>
              </a:solidFill>
            </a:endParaRPr>
          </a:p>
          <a:p>
            <a:pPr marL="285750" indent="-285750">
              <a:buFont typeface="Arial" panose="020B0604020202020204" pitchFamily="34" charset="0"/>
              <a:buChar char="•"/>
            </a:pPr>
            <a:r>
              <a:rPr lang="en-CA" sz="1600" dirty="0">
                <a:solidFill>
                  <a:prstClr val="white">
                    <a:lumMod val="50000"/>
                  </a:prstClr>
                </a:solidFill>
              </a:rPr>
              <a:t>Try to avoid adding more than a few brief, memorable bullets or sentences to each slide.</a:t>
            </a:r>
          </a:p>
          <a:p>
            <a:pPr marL="285750" indent="-285750">
              <a:buFont typeface="Arial" panose="020B0604020202020204" pitchFamily="34" charset="0"/>
              <a:buChar char="•"/>
            </a:pPr>
            <a:endParaRPr lang="en-CA" sz="1600" dirty="0">
              <a:solidFill>
                <a:prstClr val="white">
                  <a:lumMod val="50000"/>
                </a:prstClr>
              </a:solidFill>
            </a:endParaRPr>
          </a:p>
          <a:p>
            <a:pPr marL="285750" indent="-285750">
              <a:buFont typeface="Arial" panose="020B0604020202020204" pitchFamily="34" charset="0"/>
              <a:buChar char="•"/>
            </a:pPr>
            <a:r>
              <a:rPr lang="en-CA" sz="1600" dirty="0">
                <a:solidFill>
                  <a:prstClr val="white">
                    <a:lumMod val="50000"/>
                  </a:prstClr>
                </a:solidFill>
              </a:rPr>
              <a:t>Too much text can be overwhelming for the viewer - you can always expand on the slide’s bullets when you speak to them in your presentation.</a:t>
            </a:r>
          </a:p>
          <a:p>
            <a:pPr marL="285750" indent="-285750">
              <a:buFont typeface="Arial" panose="020B0604020202020204" pitchFamily="34" charset="0"/>
              <a:buChar char="•"/>
            </a:pPr>
            <a:endParaRPr lang="en-CA" sz="1600" dirty="0">
              <a:solidFill>
                <a:prstClr val="white">
                  <a:lumMod val="50000"/>
                </a:prstClr>
              </a:solidFill>
            </a:endParaRPr>
          </a:p>
          <a:p>
            <a:pPr marL="285750" indent="-285750">
              <a:buFont typeface="Arial" panose="020B0604020202020204" pitchFamily="34" charset="0"/>
              <a:buChar char="•"/>
            </a:pPr>
            <a:r>
              <a:rPr lang="en-CA" sz="1600" dirty="0">
                <a:solidFill>
                  <a:prstClr val="white">
                    <a:lumMod val="50000"/>
                  </a:prstClr>
                </a:solidFill>
              </a:rPr>
              <a:t>If the slide is starting to feel text-heavy, consider breaking the content up into two or more slides. Your presentation will take the same amount of time to run through regardless of whether your bullets are all crammed on to one slide or split up into multiple!</a:t>
            </a:r>
          </a:p>
        </p:txBody>
      </p:sp>
      <p:pic>
        <p:nvPicPr>
          <p:cNvPr id="26" name="Picture 3" descr="G:\!Workgrp\Media Communications\Logos &amp; Graphics\Logos &amp; Branding\BC Sunrise Logo\BCID_H_rgb_rev.png"/>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8969433" y="44110"/>
            <a:ext cx="2780656" cy="107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386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 Image (Right)">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6096000" y="1164431"/>
            <a:ext cx="6096000" cy="5702045"/>
          </a:xfrm>
          <a:noFill/>
        </p:spPr>
        <p:txBody>
          <a:bodyPr anchor="ctr">
            <a:normAutofit/>
          </a:bodyPr>
          <a:lstStyle>
            <a:lvl1pPr marL="0" indent="0" algn="ctr">
              <a:buNone/>
              <a:defRPr sz="2000"/>
            </a:lvl1pPr>
          </a:lstStyle>
          <a:p>
            <a:br>
              <a:rPr lang="en-CA" dirty="0"/>
            </a:br>
            <a:br>
              <a:rPr lang="en-CA" dirty="0"/>
            </a:br>
            <a:r>
              <a:rPr lang="en-CA" dirty="0"/>
              <a:t>Click icon to insert photo</a:t>
            </a:r>
          </a:p>
        </p:txBody>
      </p:sp>
      <p:sp>
        <p:nvSpPr>
          <p:cNvPr id="3" name="Content Placeholder 2"/>
          <p:cNvSpPr>
            <a:spLocks noGrp="1"/>
          </p:cNvSpPr>
          <p:nvPr>
            <p:ph idx="1"/>
          </p:nvPr>
        </p:nvSpPr>
        <p:spPr>
          <a:xfrm>
            <a:off x="609600" y="1600206"/>
            <a:ext cx="4825999" cy="4525963"/>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10"/>
          </p:nvPr>
        </p:nvSpPr>
        <p:spPr/>
        <p:txBody>
          <a:bodyPr/>
          <a:lstStyle/>
          <a:p>
            <a:fld id="{5C4AB325-1839-43C0-B011-A89A93850E0D}" type="datetimeFigureOut">
              <a:rPr lang="en-CA" smtClean="0">
                <a:solidFill>
                  <a:prstClr val="white">
                    <a:tint val="75000"/>
                  </a:prstClr>
                </a:solidFill>
              </a:rPr>
              <a:pPr/>
              <a:t>2019-04-03</a:t>
            </a:fld>
            <a:endParaRPr lang="en-CA">
              <a:solidFill>
                <a:prstClr val="white">
                  <a:tint val="75000"/>
                </a:prstClr>
              </a:solidFill>
            </a:endParaRPr>
          </a:p>
        </p:txBody>
      </p:sp>
      <p:sp>
        <p:nvSpPr>
          <p:cNvPr id="5" name="Footer Placeholder 4"/>
          <p:cNvSpPr>
            <a:spLocks noGrp="1"/>
          </p:cNvSpPr>
          <p:nvPr>
            <p:ph type="ftr" sz="quarter" idx="11"/>
          </p:nvPr>
        </p:nvSpPr>
        <p:spPr/>
        <p:txBody>
          <a:bodyPr/>
          <a:lstStyle/>
          <a:p>
            <a:endParaRPr lang="en-CA">
              <a:solidFill>
                <a:prstClr val="white">
                  <a:tint val="75000"/>
                </a:prstClr>
              </a:solidFill>
            </a:endParaRPr>
          </a:p>
        </p:txBody>
      </p:sp>
      <p:sp>
        <p:nvSpPr>
          <p:cNvPr id="6" name="Slide Number Placeholder 5"/>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7" name="Rectangle 6"/>
          <p:cNvSpPr/>
          <p:nvPr userDrawn="1"/>
        </p:nvSpPr>
        <p:spPr>
          <a:xfrm>
            <a:off x="0" y="1"/>
            <a:ext cx="12192000" cy="116047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8" name="Straight Connector 7"/>
          <p:cNvCxnSpPr/>
          <p:nvPr userDrawn="1"/>
        </p:nvCxnSpPr>
        <p:spPr>
          <a:xfrm>
            <a:off x="0" y="1160475"/>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1" y="2"/>
            <a:ext cx="7886667" cy="1160474"/>
          </a:xfrm>
        </p:spPr>
        <p:txBody>
          <a:bodyPr>
            <a:normAutofit/>
          </a:bodyPr>
          <a:lstStyle>
            <a:lvl1pPr algn="l">
              <a:defRPr sz="3200" b="1"/>
            </a:lvl1pPr>
          </a:lstStyle>
          <a:p>
            <a:r>
              <a:rPr lang="en-US" dirty="0"/>
              <a:t>Click to edit Master title style</a:t>
            </a:r>
            <a:endParaRPr lang="en-CA" dirty="0"/>
          </a:p>
        </p:txBody>
      </p:sp>
      <p:cxnSp>
        <p:nvCxnSpPr>
          <p:cNvPr id="13" name="Straight Connector 12"/>
          <p:cNvCxnSpPr/>
          <p:nvPr userDrawn="1"/>
        </p:nvCxnSpPr>
        <p:spPr>
          <a:xfrm flipV="1">
            <a:off x="6088975" y="1160476"/>
            <a:ext cx="0" cy="5697524"/>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userDrawn="1"/>
        </p:nvSpPr>
        <p:spPr>
          <a:xfrm>
            <a:off x="13212149" y="1554193"/>
            <a:ext cx="4128459" cy="3439403"/>
          </a:xfrm>
          <a:prstGeom prst="rect">
            <a:avLst/>
          </a:prstGeom>
          <a:noFill/>
          <a:ln>
            <a:noFill/>
          </a:ln>
        </p:spPr>
        <p:txBody>
          <a:bodyPr wrap="square" rtlCol="0">
            <a:spAutoFit/>
          </a:bodyPr>
          <a:lstStyle/>
          <a:p>
            <a:pPr>
              <a:spcAft>
                <a:spcPts val="900"/>
              </a:spcAft>
            </a:pPr>
            <a:r>
              <a:rPr lang="en-CA" b="1" dirty="0">
                <a:solidFill>
                  <a:prstClr val="white">
                    <a:lumMod val="50000"/>
                  </a:prstClr>
                </a:solidFill>
              </a:rPr>
              <a:t>How to add an image:</a:t>
            </a:r>
          </a:p>
          <a:p>
            <a:pPr marL="285750" indent="-285750">
              <a:buFont typeface="Arial" panose="020B0604020202020204" pitchFamily="34" charset="0"/>
              <a:buChar char="•"/>
            </a:pPr>
            <a:r>
              <a:rPr lang="en-CA" sz="1600" dirty="0">
                <a:solidFill>
                  <a:prstClr val="white">
                    <a:lumMod val="50000"/>
                  </a:prstClr>
                </a:solidFill>
              </a:rPr>
              <a:t>Click the “Image” icon at the centre that displays in the centre of the screen</a:t>
            </a:r>
          </a:p>
          <a:p>
            <a:pPr marL="285750" indent="-285750">
              <a:buFont typeface="Arial" panose="020B0604020202020204" pitchFamily="34" charset="0"/>
              <a:buChar char="•"/>
            </a:pPr>
            <a:r>
              <a:rPr lang="en-CA" sz="1600" dirty="0">
                <a:solidFill>
                  <a:prstClr val="white">
                    <a:lumMod val="50000"/>
                  </a:prstClr>
                </a:solidFill>
              </a:rPr>
              <a:t>Select the file you wish to use</a:t>
            </a:r>
          </a:p>
          <a:p>
            <a:pPr marL="285750" indent="-285750">
              <a:buFont typeface="Arial" panose="020B0604020202020204" pitchFamily="34" charset="0"/>
              <a:buChar char="•"/>
            </a:pPr>
            <a:r>
              <a:rPr lang="en-CA" sz="1600" dirty="0">
                <a:solidFill>
                  <a:prstClr val="white">
                    <a:lumMod val="50000"/>
                  </a:prstClr>
                </a:solidFill>
              </a:rPr>
              <a:t>(If necessary): navigate to the “Format” tab on the Ribbon Menu, then use the Crop Tool to reposition or resize the image</a:t>
            </a:r>
          </a:p>
          <a:p>
            <a:pPr marL="285750" indent="-285750">
              <a:buFont typeface="Arial" panose="020B0604020202020204" pitchFamily="34" charset="0"/>
              <a:buChar char="•"/>
            </a:pPr>
            <a:r>
              <a:rPr lang="en-CA" sz="1600" b="1" dirty="0">
                <a:solidFill>
                  <a:prstClr val="white">
                    <a:lumMod val="50000"/>
                  </a:prstClr>
                </a:solidFill>
              </a:rPr>
              <a:t>IMPORTANT:</a:t>
            </a:r>
            <a:r>
              <a:rPr lang="en-CA" sz="1600" dirty="0">
                <a:solidFill>
                  <a:prstClr val="white">
                    <a:lumMod val="50000"/>
                  </a:prstClr>
                </a:solidFill>
              </a:rPr>
              <a:t> After you’ve inserted the image, navigate to the “Format” tab on the Ribbon Menu, then under the “Adjust” section, click “Compress Images.” Compress the image to 150 dpi. This will help to reduce the file size of your presentation.</a:t>
            </a:r>
            <a:endParaRPr lang="en-CA" sz="1600" b="1" dirty="0">
              <a:solidFill>
                <a:prstClr val="white">
                  <a:lumMod val="50000"/>
                </a:prstClr>
              </a:solidFill>
            </a:endParaRPr>
          </a:p>
        </p:txBody>
      </p:sp>
      <p:sp>
        <p:nvSpPr>
          <p:cNvPr id="19" name="Right Arrow 18"/>
          <p:cNvSpPr/>
          <p:nvPr userDrawn="1"/>
        </p:nvSpPr>
        <p:spPr>
          <a:xfrm flipH="1">
            <a:off x="12501060" y="3570400"/>
            <a:ext cx="538061" cy="399776"/>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15" name="TextBox 14"/>
          <p:cNvSpPr txBox="1"/>
          <p:nvPr userDrawn="1"/>
        </p:nvSpPr>
        <p:spPr>
          <a:xfrm>
            <a:off x="3060001" y="-873501"/>
            <a:ext cx="6859811"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Content + Image (Right)</a:t>
            </a:r>
            <a:endParaRPr lang="en-CA" sz="2000" dirty="0">
              <a:solidFill>
                <a:prstClr val="black">
                  <a:lumMod val="50000"/>
                  <a:lumOff val="50000"/>
                </a:prstClr>
              </a:solidFill>
            </a:endParaRPr>
          </a:p>
        </p:txBody>
      </p:sp>
      <p:sp>
        <p:nvSpPr>
          <p:cNvPr id="16" name="Rectangle 15"/>
          <p:cNvSpPr/>
          <p:nvPr userDrawn="1"/>
        </p:nvSpPr>
        <p:spPr>
          <a:xfrm>
            <a:off x="2272189" y="-810663"/>
            <a:ext cx="597312"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20" name="Straight Connector 19"/>
          <p:cNvCxnSpPr/>
          <p:nvPr userDrawn="1"/>
        </p:nvCxnSpPr>
        <p:spPr>
          <a:xfrm>
            <a:off x="0" y="-254000"/>
            <a:ext cx="12192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Rectangle 20"/>
          <p:cNvSpPr/>
          <p:nvPr userDrawn="1"/>
        </p:nvSpPr>
        <p:spPr>
          <a:xfrm>
            <a:off x="2665241" y="-711527"/>
            <a:ext cx="151505" cy="198000"/>
          </a:xfrm>
          <a:prstGeom prst="rect">
            <a:avLst/>
          </a:prstGeom>
          <a:solidFill>
            <a:schemeClr val="tx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7" name="Rectangle 16"/>
          <p:cNvSpPr/>
          <p:nvPr userDrawn="1"/>
        </p:nvSpPr>
        <p:spPr>
          <a:xfrm>
            <a:off x="2272189" y="-800350"/>
            <a:ext cx="597312"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22" name="Straight Connector 21"/>
          <p:cNvCxnSpPr/>
          <p:nvPr userDrawn="1"/>
        </p:nvCxnSpPr>
        <p:spPr>
          <a:xfrm>
            <a:off x="2342611" y="-644904"/>
            <a:ext cx="264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342611" y="-578913"/>
            <a:ext cx="264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pic>
        <p:nvPicPr>
          <p:cNvPr id="27" name="Picture 3" descr="G:\!Workgrp\Media Communications\Logos &amp; Graphics\Logos &amp; Branding\BC Sunrise Logo\BCID_H_rgb_rev.png"/>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8969433" y="44110"/>
            <a:ext cx="2780656" cy="107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895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Image (Left)">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1" y="1164431"/>
            <a:ext cx="6070601" cy="5702045"/>
          </a:xfrm>
          <a:noFill/>
        </p:spPr>
        <p:txBody>
          <a:bodyPr anchor="ctr">
            <a:normAutofit/>
          </a:bodyPr>
          <a:lstStyle>
            <a:lvl1pPr marL="0" indent="0" algn="ctr">
              <a:buNone/>
              <a:defRPr sz="2000"/>
            </a:lvl1pPr>
          </a:lstStyle>
          <a:p>
            <a:br>
              <a:rPr lang="en-CA" dirty="0"/>
            </a:br>
            <a:br>
              <a:rPr lang="en-CA" dirty="0"/>
            </a:br>
            <a:r>
              <a:rPr lang="en-CA" dirty="0"/>
              <a:t>Click icon to insert photo</a:t>
            </a:r>
          </a:p>
        </p:txBody>
      </p:sp>
      <p:sp>
        <p:nvSpPr>
          <p:cNvPr id="3" name="Content Placeholder 2"/>
          <p:cNvSpPr>
            <a:spLocks noGrp="1"/>
          </p:cNvSpPr>
          <p:nvPr>
            <p:ph idx="1"/>
          </p:nvPr>
        </p:nvSpPr>
        <p:spPr>
          <a:xfrm>
            <a:off x="6654800" y="1600206"/>
            <a:ext cx="4926758" cy="4525963"/>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p:cNvSpPr>
            <a:spLocks noGrp="1"/>
          </p:cNvSpPr>
          <p:nvPr>
            <p:ph type="dt" sz="half" idx="10"/>
          </p:nvPr>
        </p:nvSpPr>
        <p:spPr/>
        <p:txBody>
          <a:bodyPr/>
          <a:lstStyle/>
          <a:p>
            <a:fld id="{5C4AB325-1839-43C0-B011-A89A93850E0D}" type="datetimeFigureOut">
              <a:rPr lang="en-CA" smtClean="0">
                <a:solidFill>
                  <a:prstClr val="white">
                    <a:tint val="75000"/>
                  </a:prstClr>
                </a:solidFill>
              </a:rPr>
              <a:pPr/>
              <a:t>2019-04-03</a:t>
            </a:fld>
            <a:endParaRPr lang="en-CA">
              <a:solidFill>
                <a:prstClr val="white">
                  <a:tint val="75000"/>
                </a:prstClr>
              </a:solidFill>
            </a:endParaRPr>
          </a:p>
        </p:txBody>
      </p:sp>
      <p:sp>
        <p:nvSpPr>
          <p:cNvPr id="5" name="Footer Placeholder 4"/>
          <p:cNvSpPr>
            <a:spLocks noGrp="1"/>
          </p:cNvSpPr>
          <p:nvPr>
            <p:ph type="ftr" sz="quarter" idx="11"/>
          </p:nvPr>
        </p:nvSpPr>
        <p:spPr/>
        <p:txBody>
          <a:bodyPr/>
          <a:lstStyle/>
          <a:p>
            <a:endParaRPr lang="en-CA">
              <a:solidFill>
                <a:prstClr val="white">
                  <a:tint val="75000"/>
                </a:prstClr>
              </a:solidFill>
            </a:endParaRPr>
          </a:p>
        </p:txBody>
      </p:sp>
      <p:sp>
        <p:nvSpPr>
          <p:cNvPr id="6" name="Slide Number Placeholder 5"/>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7" name="Rectangle 6"/>
          <p:cNvSpPr/>
          <p:nvPr userDrawn="1"/>
        </p:nvSpPr>
        <p:spPr>
          <a:xfrm>
            <a:off x="0" y="1"/>
            <a:ext cx="12192000" cy="116047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8" name="Straight Connector 7"/>
          <p:cNvCxnSpPr/>
          <p:nvPr userDrawn="1"/>
        </p:nvCxnSpPr>
        <p:spPr>
          <a:xfrm>
            <a:off x="0" y="1160475"/>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1" y="2"/>
            <a:ext cx="7886667" cy="1160474"/>
          </a:xfrm>
        </p:spPr>
        <p:txBody>
          <a:bodyPr>
            <a:normAutofit/>
          </a:bodyPr>
          <a:lstStyle>
            <a:lvl1pPr algn="l">
              <a:defRPr sz="3200" b="1"/>
            </a:lvl1pPr>
          </a:lstStyle>
          <a:p>
            <a:r>
              <a:rPr lang="en-US" dirty="0"/>
              <a:t>Click to edit Master title style</a:t>
            </a:r>
            <a:endParaRPr lang="en-CA" dirty="0"/>
          </a:p>
        </p:txBody>
      </p:sp>
      <p:cxnSp>
        <p:nvCxnSpPr>
          <p:cNvPr id="13" name="Straight Connector 12"/>
          <p:cNvCxnSpPr/>
          <p:nvPr userDrawn="1"/>
        </p:nvCxnSpPr>
        <p:spPr>
          <a:xfrm flipV="1">
            <a:off x="6077513" y="1160476"/>
            <a:ext cx="0" cy="5697524"/>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5041987" y="1592292"/>
            <a:ext cx="4128459" cy="3439403"/>
          </a:xfrm>
          <a:prstGeom prst="rect">
            <a:avLst/>
          </a:prstGeom>
          <a:noFill/>
          <a:ln>
            <a:noFill/>
          </a:ln>
        </p:spPr>
        <p:txBody>
          <a:bodyPr wrap="square" rtlCol="0">
            <a:spAutoFit/>
          </a:bodyPr>
          <a:lstStyle/>
          <a:p>
            <a:pPr>
              <a:spcAft>
                <a:spcPts val="900"/>
              </a:spcAft>
            </a:pPr>
            <a:r>
              <a:rPr lang="en-CA" b="1" dirty="0">
                <a:solidFill>
                  <a:prstClr val="white">
                    <a:lumMod val="50000"/>
                  </a:prstClr>
                </a:solidFill>
              </a:rPr>
              <a:t>How to add an image:</a:t>
            </a:r>
          </a:p>
          <a:p>
            <a:pPr marL="285750" indent="-285750">
              <a:buFont typeface="Arial" panose="020B0604020202020204" pitchFamily="34" charset="0"/>
              <a:buChar char="•"/>
            </a:pPr>
            <a:r>
              <a:rPr lang="en-CA" sz="1600" dirty="0">
                <a:solidFill>
                  <a:prstClr val="white">
                    <a:lumMod val="50000"/>
                  </a:prstClr>
                </a:solidFill>
              </a:rPr>
              <a:t>Click the “Image” icon at the centre that displays in the centre of the screen</a:t>
            </a:r>
          </a:p>
          <a:p>
            <a:pPr marL="285750" indent="-285750">
              <a:buFont typeface="Arial" panose="020B0604020202020204" pitchFamily="34" charset="0"/>
              <a:buChar char="•"/>
            </a:pPr>
            <a:r>
              <a:rPr lang="en-CA" sz="1600" dirty="0">
                <a:solidFill>
                  <a:prstClr val="white">
                    <a:lumMod val="50000"/>
                  </a:prstClr>
                </a:solidFill>
              </a:rPr>
              <a:t>Select the file you wish to use</a:t>
            </a:r>
          </a:p>
          <a:p>
            <a:pPr marL="285750" indent="-285750">
              <a:buFont typeface="Arial" panose="020B0604020202020204" pitchFamily="34" charset="0"/>
              <a:buChar char="•"/>
            </a:pPr>
            <a:r>
              <a:rPr lang="en-CA" sz="1600" dirty="0">
                <a:solidFill>
                  <a:prstClr val="white">
                    <a:lumMod val="50000"/>
                  </a:prstClr>
                </a:solidFill>
              </a:rPr>
              <a:t>(If necessary): navigate to the “Format” tab on the Ribbon Menu, then use the Crop Tool to reposition or resize the image</a:t>
            </a:r>
          </a:p>
          <a:p>
            <a:pPr marL="285750" indent="-285750">
              <a:buFont typeface="Arial" panose="020B0604020202020204" pitchFamily="34" charset="0"/>
              <a:buChar char="•"/>
            </a:pPr>
            <a:r>
              <a:rPr lang="en-CA" sz="1600" b="1" dirty="0">
                <a:solidFill>
                  <a:prstClr val="white">
                    <a:lumMod val="50000"/>
                  </a:prstClr>
                </a:solidFill>
              </a:rPr>
              <a:t>IMPORTANT:</a:t>
            </a:r>
            <a:r>
              <a:rPr lang="en-CA" sz="1600" dirty="0">
                <a:solidFill>
                  <a:prstClr val="white">
                    <a:lumMod val="50000"/>
                  </a:prstClr>
                </a:solidFill>
              </a:rPr>
              <a:t> After you’ve inserted the image, navigate to the “Format” tab on the Ribbon Menu, then under the “Adjust” section, click “Compress Images.” Compress the image to 150 dpi. This will help to reduce the file size of your presentation.</a:t>
            </a:r>
            <a:endParaRPr lang="en-CA" sz="1600" b="1" dirty="0">
              <a:solidFill>
                <a:prstClr val="white">
                  <a:lumMod val="50000"/>
                </a:prstClr>
              </a:solidFill>
            </a:endParaRPr>
          </a:p>
        </p:txBody>
      </p:sp>
      <p:sp>
        <p:nvSpPr>
          <p:cNvPr id="15" name="Right Arrow 14"/>
          <p:cNvSpPr/>
          <p:nvPr userDrawn="1"/>
        </p:nvSpPr>
        <p:spPr>
          <a:xfrm>
            <a:off x="-876275" y="3811700"/>
            <a:ext cx="538061" cy="399776"/>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18" name="Straight Connector 17"/>
          <p:cNvCxnSpPr/>
          <p:nvPr userDrawn="1"/>
        </p:nvCxnSpPr>
        <p:spPr>
          <a:xfrm>
            <a:off x="0" y="-254000"/>
            <a:ext cx="12192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userDrawn="1"/>
        </p:nvGrpSpPr>
        <p:grpSpPr>
          <a:xfrm>
            <a:off x="2355297" y="-873501"/>
            <a:ext cx="7481411" cy="461665"/>
            <a:chOff x="1704142" y="-873501"/>
            <a:chExt cx="5611058" cy="461665"/>
          </a:xfrm>
        </p:grpSpPr>
        <p:sp>
          <p:nvSpPr>
            <p:cNvPr id="16" name="TextBox 15"/>
            <p:cNvSpPr txBox="1"/>
            <p:nvPr userDrawn="1"/>
          </p:nvSpPr>
          <p:spPr>
            <a:xfrm>
              <a:off x="2294999" y="-873501"/>
              <a:ext cx="5020201"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Content + Image (Left)</a:t>
              </a:r>
              <a:endParaRPr lang="en-CA" sz="2000" dirty="0">
                <a:solidFill>
                  <a:prstClr val="black">
                    <a:lumMod val="50000"/>
                    <a:lumOff val="50000"/>
                  </a:prstClr>
                </a:solidFill>
              </a:endParaRPr>
            </a:p>
          </p:txBody>
        </p:sp>
        <p:sp>
          <p:nvSpPr>
            <p:cNvPr id="17" name="Rectangle 16"/>
            <p:cNvSpPr/>
            <p:nvPr userDrawn="1"/>
          </p:nvSpPr>
          <p:spPr>
            <a:xfrm>
              <a:off x="1704142"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9" name="Rectangle 18"/>
            <p:cNvSpPr/>
            <p:nvPr userDrawn="1"/>
          </p:nvSpPr>
          <p:spPr>
            <a:xfrm>
              <a:off x="1744921" y="-711527"/>
              <a:ext cx="113629" cy="198000"/>
            </a:xfrm>
            <a:prstGeom prst="rect">
              <a:avLst/>
            </a:prstGeom>
            <a:solidFill>
              <a:schemeClr val="tx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20" name="Rectangle 19"/>
            <p:cNvSpPr/>
            <p:nvPr userDrawn="1"/>
          </p:nvSpPr>
          <p:spPr>
            <a:xfrm>
              <a:off x="1704142"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21" name="Straight Connector 20"/>
          <p:cNvCxnSpPr/>
          <p:nvPr userDrawn="1"/>
        </p:nvCxnSpPr>
        <p:spPr>
          <a:xfrm>
            <a:off x="2622197" y="-644904"/>
            <a:ext cx="264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2622197" y="-578913"/>
            <a:ext cx="264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pic>
        <p:nvPicPr>
          <p:cNvPr id="24" name="Picture 3" descr="G:\!Workgrp\Media Communications\Logos &amp; Graphics\Logos &amp; Branding\BC Sunrise Logo\BCID_H_rgb_rev.png"/>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8969433" y="44110"/>
            <a:ext cx="2780656" cy="107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814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Screen Image">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0" y="1164431"/>
            <a:ext cx="12192000" cy="5702045"/>
          </a:xfrm>
          <a:noFill/>
        </p:spPr>
        <p:txBody>
          <a:bodyPr anchor="ctr">
            <a:normAutofit/>
          </a:bodyPr>
          <a:lstStyle>
            <a:lvl1pPr marL="0" indent="0" algn="ctr">
              <a:buNone/>
              <a:defRPr sz="2000"/>
            </a:lvl1pPr>
          </a:lstStyle>
          <a:p>
            <a:br>
              <a:rPr lang="en-CA" dirty="0"/>
            </a:br>
            <a:br>
              <a:rPr lang="en-CA" dirty="0"/>
            </a:br>
            <a:r>
              <a:rPr lang="en-CA" dirty="0"/>
              <a:t>Click icon to insert photo</a:t>
            </a:r>
          </a:p>
        </p:txBody>
      </p:sp>
      <p:sp>
        <p:nvSpPr>
          <p:cNvPr id="4" name="Date Placeholder 3"/>
          <p:cNvSpPr>
            <a:spLocks noGrp="1"/>
          </p:cNvSpPr>
          <p:nvPr>
            <p:ph type="dt" sz="half" idx="10"/>
          </p:nvPr>
        </p:nvSpPr>
        <p:spPr/>
        <p:txBody>
          <a:bodyPr/>
          <a:lstStyle/>
          <a:p>
            <a:fld id="{5C4AB325-1839-43C0-B011-A89A93850E0D}" type="datetimeFigureOut">
              <a:rPr lang="en-CA" smtClean="0">
                <a:solidFill>
                  <a:prstClr val="white">
                    <a:tint val="75000"/>
                  </a:prstClr>
                </a:solidFill>
              </a:rPr>
              <a:pPr/>
              <a:t>2019-04-03</a:t>
            </a:fld>
            <a:endParaRPr lang="en-CA">
              <a:solidFill>
                <a:prstClr val="white">
                  <a:tint val="75000"/>
                </a:prstClr>
              </a:solidFill>
            </a:endParaRPr>
          </a:p>
        </p:txBody>
      </p:sp>
      <p:sp>
        <p:nvSpPr>
          <p:cNvPr id="5" name="Footer Placeholder 4"/>
          <p:cNvSpPr>
            <a:spLocks noGrp="1"/>
          </p:cNvSpPr>
          <p:nvPr>
            <p:ph type="ftr" sz="quarter" idx="11"/>
          </p:nvPr>
        </p:nvSpPr>
        <p:spPr/>
        <p:txBody>
          <a:bodyPr/>
          <a:lstStyle/>
          <a:p>
            <a:endParaRPr lang="en-CA">
              <a:solidFill>
                <a:prstClr val="white">
                  <a:tint val="75000"/>
                </a:prstClr>
              </a:solidFill>
            </a:endParaRPr>
          </a:p>
        </p:txBody>
      </p:sp>
      <p:sp>
        <p:nvSpPr>
          <p:cNvPr id="6" name="Slide Number Placeholder 5"/>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7" name="Rectangle 6"/>
          <p:cNvSpPr/>
          <p:nvPr userDrawn="1"/>
        </p:nvSpPr>
        <p:spPr>
          <a:xfrm>
            <a:off x="0" y="1"/>
            <a:ext cx="12192000" cy="116047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8" name="Straight Connector 7"/>
          <p:cNvCxnSpPr/>
          <p:nvPr userDrawn="1"/>
        </p:nvCxnSpPr>
        <p:spPr>
          <a:xfrm>
            <a:off x="0" y="1160475"/>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1" y="2"/>
            <a:ext cx="7886667" cy="1160474"/>
          </a:xfrm>
        </p:spPr>
        <p:txBody>
          <a:bodyPr>
            <a:normAutofit/>
          </a:bodyPr>
          <a:lstStyle>
            <a:lvl1pPr algn="l">
              <a:defRPr sz="3200" b="1"/>
            </a:lvl1pPr>
          </a:lstStyle>
          <a:p>
            <a:r>
              <a:rPr lang="en-US" dirty="0"/>
              <a:t>Click to edit Master title style</a:t>
            </a:r>
            <a:endParaRPr lang="en-CA" dirty="0"/>
          </a:p>
        </p:txBody>
      </p:sp>
      <p:sp>
        <p:nvSpPr>
          <p:cNvPr id="14" name="TextBox 13"/>
          <p:cNvSpPr txBox="1"/>
          <p:nvPr userDrawn="1"/>
        </p:nvSpPr>
        <p:spPr>
          <a:xfrm>
            <a:off x="-5041987" y="1592292"/>
            <a:ext cx="4128459" cy="3439403"/>
          </a:xfrm>
          <a:prstGeom prst="rect">
            <a:avLst/>
          </a:prstGeom>
          <a:noFill/>
          <a:ln>
            <a:noFill/>
          </a:ln>
        </p:spPr>
        <p:txBody>
          <a:bodyPr wrap="square" rtlCol="0">
            <a:spAutoFit/>
          </a:bodyPr>
          <a:lstStyle/>
          <a:p>
            <a:pPr>
              <a:spcAft>
                <a:spcPts val="900"/>
              </a:spcAft>
            </a:pPr>
            <a:r>
              <a:rPr lang="en-CA" b="1" dirty="0">
                <a:solidFill>
                  <a:prstClr val="white">
                    <a:lumMod val="50000"/>
                  </a:prstClr>
                </a:solidFill>
              </a:rPr>
              <a:t>How to add an image:</a:t>
            </a:r>
          </a:p>
          <a:p>
            <a:pPr marL="285750" indent="-285750">
              <a:buFont typeface="Arial" panose="020B0604020202020204" pitchFamily="34" charset="0"/>
              <a:buChar char="•"/>
            </a:pPr>
            <a:r>
              <a:rPr lang="en-CA" sz="1600" dirty="0">
                <a:solidFill>
                  <a:prstClr val="white">
                    <a:lumMod val="50000"/>
                  </a:prstClr>
                </a:solidFill>
              </a:rPr>
              <a:t>Click the “Image” icon at the centre that displays in the centre of the screen</a:t>
            </a:r>
          </a:p>
          <a:p>
            <a:pPr marL="285750" indent="-285750">
              <a:buFont typeface="Arial" panose="020B0604020202020204" pitchFamily="34" charset="0"/>
              <a:buChar char="•"/>
            </a:pPr>
            <a:r>
              <a:rPr lang="en-CA" sz="1600" dirty="0">
                <a:solidFill>
                  <a:prstClr val="white">
                    <a:lumMod val="50000"/>
                  </a:prstClr>
                </a:solidFill>
              </a:rPr>
              <a:t>Select the file you wish to use</a:t>
            </a:r>
          </a:p>
          <a:p>
            <a:pPr marL="285750" indent="-285750">
              <a:buFont typeface="Arial" panose="020B0604020202020204" pitchFamily="34" charset="0"/>
              <a:buChar char="•"/>
            </a:pPr>
            <a:r>
              <a:rPr lang="en-CA" sz="1600" dirty="0">
                <a:solidFill>
                  <a:prstClr val="white">
                    <a:lumMod val="50000"/>
                  </a:prstClr>
                </a:solidFill>
              </a:rPr>
              <a:t>(If necessary): navigate to the “Format” tab on the Ribbon Menu, then use the Crop Tool to reposition or resize the image</a:t>
            </a:r>
          </a:p>
          <a:p>
            <a:pPr marL="285750" indent="-285750">
              <a:buFont typeface="Arial" panose="020B0604020202020204" pitchFamily="34" charset="0"/>
              <a:buChar char="•"/>
            </a:pPr>
            <a:r>
              <a:rPr lang="en-CA" sz="1600" b="1" dirty="0">
                <a:solidFill>
                  <a:prstClr val="white">
                    <a:lumMod val="50000"/>
                  </a:prstClr>
                </a:solidFill>
              </a:rPr>
              <a:t>IMPORTANT:</a:t>
            </a:r>
            <a:r>
              <a:rPr lang="en-CA" sz="1600" dirty="0">
                <a:solidFill>
                  <a:prstClr val="white">
                    <a:lumMod val="50000"/>
                  </a:prstClr>
                </a:solidFill>
              </a:rPr>
              <a:t> After you’ve inserted the image, navigate to the “Format” tab on the Ribbon Menu, then under the “Adjust” section, click “Compress Images.” Compress the image to 150 dpi. This will help to reduce the file size of your presentation.</a:t>
            </a:r>
            <a:endParaRPr lang="en-CA" sz="1600" b="1" dirty="0">
              <a:solidFill>
                <a:prstClr val="white">
                  <a:lumMod val="50000"/>
                </a:prstClr>
              </a:solidFill>
            </a:endParaRPr>
          </a:p>
        </p:txBody>
      </p:sp>
      <p:sp>
        <p:nvSpPr>
          <p:cNvPr id="15" name="Right Arrow 14"/>
          <p:cNvSpPr/>
          <p:nvPr userDrawn="1"/>
        </p:nvSpPr>
        <p:spPr>
          <a:xfrm>
            <a:off x="-876275" y="3811700"/>
            <a:ext cx="538061" cy="399776"/>
          </a:xfrm>
          <a:prstGeom prst="rightArrow">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18" name="Straight Connector 17"/>
          <p:cNvCxnSpPr/>
          <p:nvPr userDrawn="1"/>
        </p:nvCxnSpPr>
        <p:spPr>
          <a:xfrm>
            <a:off x="0" y="-254000"/>
            <a:ext cx="12192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userDrawn="1"/>
        </p:nvGrpSpPr>
        <p:grpSpPr>
          <a:xfrm>
            <a:off x="2659315" y="-873501"/>
            <a:ext cx="6873372" cy="461665"/>
            <a:chOff x="1704142" y="-873501"/>
            <a:chExt cx="5155029" cy="461665"/>
          </a:xfrm>
        </p:grpSpPr>
        <p:sp>
          <p:nvSpPr>
            <p:cNvPr id="16" name="TextBox 15"/>
            <p:cNvSpPr txBox="1"/>
            <p:nvPr userDrawn="1"/>
          </p:nvSpPr>
          <p:spPr>
            <a:xfrm>
              <a:off x="2295000" y="-873501"/>
              <a:ext cx="4564171"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Full-Screen Image</a:t>
              </a:r>
              <a:endParaRPr lang="en-CA" sz="2000" dirty="0">
                <a:solidFill>
                  <a:prstClr val="black">
                    <a:lumMod val="50000"/>
                    <a:lumOff val="50000"/>
                  </a:prstClr>
                </a:solidFill>
              </a:endParaRPr>
            </a:p>
          </p:txBody>
        </p:sp>
        <p:sp>
          <p:nvSpPr>
            <p:cNvPr id="17" name="Rectangle 16"/>
            <p:cNvSpPr/>
            <p:nvPr userDrawn="1"/>
          </p:nvSpPr>
          <p:spPr>
            <a:xfrm>
              <a:off x="1704142"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9" name="Rectangle 18"/>
            <p:cNvSpPr/>
            <p:nvPr userDrawn="1"/>
          </p:nvSpPr>
          <p:spPr>
            <a:xfrm>
              <a:off x="1744921" y="-711527"/>
              <a:ext cx="369799" cy="198000"/>
            </a:xfrm>
            <a:prstGeom prst="rect">
              <a:avLst/>
            </a:prstGeom>
            <a:solidFill>
              <a:schemeClr val="tx1">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20" name="Rectangle 19"/>
            <p:cNvSpPr/>
            <p:nvPr userDrawn="1"/>
          </p:nvSpPr>
          <p:spPr>
            <a:xfrm>
              <a:off x="1704142"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pic>
        <p:nvPicPr>
          <p:cNvPr id="22" name="Picture 3" descr="G:\!Workgrp\Media Communications\Logos &amp; Graphics\Logos &amp; Branding\BC Sunrise Logo\BCID_H_rgb_rev.png"/>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8969433" y="44110"/>
            <a:ext cx="2780656" cy="107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603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5C4AB325-1839-43C0-B011-A89A93850E0D}" type="datetimeFigureOut">
              <a:rPr lang="en-CA" smtClean="0">
                <a:solidFill>
                  <a:prstClr val="white">
                    <a:tint val="75000"/>
                  </a:prstClr>
                </a:solidFill>
              </a:rPr>
              <a:pPr/>
              <a:t>2019-04-03</a:t>
            </a:fld>
            <a:endParaRPr lang="en-CA">
              <a:solidFill>
                <a:prstClr val="white">
                  <a:tint val="75000"/>
                </a:prstClr>
              </a:solidFill>
            </a:endParaRPr>
          </a:p>
        </p:txBody>
      </p:sp>
      <p:sp>
        <p:nvSpPr>
          <p:cNvPr id="6" name="Footer Placeholder 5"/>
          <p:cNvSpPr>
            <a:spLocks noGrp="1"/>
          </p:cNvSpPr>
          <p:nvPr>
            <p:ph type="ftr" sz="quarter" idx="11"/>
          </p:nvPr>
        </p:nvSpPr>
        <p:spPr/>
        <p:txBody>
          <a:bodyPr/>
          <a:lstStyle/>
          <a:p>
            <a:endParaRPr lang="en-CA">
              <a:solidFill>
                <a:prstClr val="white">
                  <a:tint val="75000"/>
                </a:prstClr>
              </a:solidFill>
            </a:endParaRPr>
          </a:p>
        </p:txBody>
      </p:sp>
      <p:sp>
        <p:nvSpPr>
          <p:cNvPr id="7" name="Slide Number Placeholder 6"/>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16" name="Rectangle 15"/>
          <p:cNvSpPr/>
          <p:nvPr userDrawn="1"/>
        </p:nvSpPr>
        <p:spPr>
          <a:xfrm>
            <a:off x="0" y="1"/>
            <a:ext cx="12192000" cy="116047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17" name="Straight Connector 16"/>
          <p:cNvCxnSpPr/>
          <p:nvPr userDrawn="1"/>
        </p:nvCxnSpPr>
        <p:spPr>
          <a:xfrm>
            <a:off x="0" y="1160475"/>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title"/>
          </p:nvPr>
        </p:nvSpPr>
        <p:spPr>
          <a:xfrm>
            <a:off x="609601" y="2"/>
            <a:ext cx="7886667" cy="1160474"/>
          </a:xfrm>
        </p:spPr>
        <p:txBody>
          <a:bodyPr>
            <a:normAutofit/>
          </a:bodyPr>
          <a:lstStyle>
            <a:lvl1pPr algn="l">
              <a:defRPr sz="3200" b="1"/>
            </a:lvl1pPr>
          </a:lstStyle>
          <a:p>
            <a:r>
              <a:rPr lang="en-US" dirty="0"/>
              <a:t>Click to edit Master title style</a:t>
            </a:r>
            <a:endParaRPr lang="en-CA" dirty="0"/>
          </a:p>
        </p:txBody>
      </p:sp>
      <p:grpSp>
        <p:nvGrpSpPr>
          <p:cNvPr id="11" name="Group 10"/>
          <p:cNvGrpSpPr/>
          <p:nvPr userDrawn="1"/>
        </p:nvGrpSpPr>
        <p:grpSpPr>
          <a:xfrm>
            <a:off x="3135047" y="-873501"/>
            <a:ext cx="5921908" cy="461665"/>
            <a:chOff x="2038041" y="-873501"/>
            <a:chExt cx="4441431" cy="461665"/>
          </a:xfrm>
        </p:grpSpPr>
        <p:sp>
          <p:nvSpPr>
            <p:cNvPr id="12" name="TextBox 11"/>
            <p:cNvSpPr txBox="1"/>
            <p:nvPr userDrawn="1"/>
          </p:nvSpPr>
          <p:spPr>
            <a:xfrm>
              <a:off x="2628899" y="-873501"/>
              <a:ext cx="3850573"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Two Content</a:t>
              </a:r>
              <a:endParaRPr lang="en-CA" sz="2000" dirty="0">
                <a:solidFill>
                  <a:prstClr val="black">
                    <a:lumMod val="50000"/>
                    <a:lumOff val="50000"/>
                  </a:prstClr>
                </a:solidFill>
              </a:endParaRPr>
            </a:p>
          </p:txBody>
        </p:sp>
        <p:sp>
          <p:nvSpPr>
            <p:cNvPr id="13" name="Rectangle 12"/>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4" name="Rectangle 13"/>
            <p:cNvSpPr/>
            <p:nvPr userDrawn="1"/>
          </p:nvSpPr>
          <p:spPr>
            <a:xfrm>
              <a:off x="2038041"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15" name="Straight Connector 14"/>
          <p:cNvCxnSpPr/>
          <p:nvPr userDrawn="1"/>
        </p:nvCxnSpPr>
        <p:spPr>
          <a:xfrm>
            <a:off x="0" y="-254000"/>
            <a:ext cx="12192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13" idx="2"/>
            <a:endCxn id="14" idx="2"/>
          </p:cNvCxnSpPr>
          <p:nvPr userDrawn="1"/>
        </p:nvCxnSpPr>
        <p:spPr>
          <a:xfrm flipV="1">
            <a:off x="3433701" y="-751938"/>
            <a:ext cx="0" cy="277263"/>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3197641" y="-644904"/>
            <a:ext cx="168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3197641" y="-578913"/>
            <a:ext cx="168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3494661" y="-644904"/>
            <a:ext cx="168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3494661" y="-578913"/>
            <a:ext cx="168000" cy="0"/>
          </a:xfrm>
          <a:prstGeom prst="line">
            <a:avLst/>
          </a:prstGeom>
          <a:ln w="28575">
            <a:solidFill>
              <a:srgbClr val="7F7F7F"/>
            </a:solidFill>
          </a:ln>
        </p:spPr>
        <p:style>
          <a:lnRef idx="1">
            <a:schemeClr val="accent1"/>
          </a:lnRef>
          <a:fillRef idx="0">
            <a:schemeClr val="accent1"/>
          </a:fillRef>
          <a:effectRef idx="0">
            <a:schemeClr val="accent1"/>
          </a:effectRef>
          <a:fontRef idx="minor">
            <a:schemeClr val="tx1"/>
          </a:fontRef>
        </p:style>
      </p:cxnSp>
      <p:pic>
        <p:nvPicPr>
          <p:cNvPr id="26" name="Picture 3" descr="G:\!Workgrp\Media Communications\Logos &amp; Graphics\Logos &amp; Branding\BC Sunrise Logo\BCID_H_rgb_rev.png"/>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8969433" y="44110"/>
            <a:ext cx="2780656" cy="107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3497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619338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5C4AB325-1839-43C0-B011-A89A93850E0D}" type="datetimeFigureOut">
              <a:rPr lang="en-CA" smtClean="0">
                <a:solidFill>
                  <a:prstClr val="white">
                    <a:tint val="75000"/>
                  </a:prstClr>
                </a:solidFill>
              </a:rPr>
              <a:pPr/>
              <a:t>2019-04-03</a:t>
            </a:fld>
            <a:endParaRPr lang="en-CA">
              <a:solidFill>
                <a:prstClr val="white">
                  <a:tint val="75000"/>
                </a:prstClr>
              </a:solidFill>
            </a:endParaRPr>
          </a:p>
        </p:txBody>
      </p:sp>
      <p:sp>
        <p:nvSpPr>
          <p:cNvPr id="8" name="Footer Placeholder 7"/>
          <p:cNvSpPr>
            <a:spLocks noGrp="1"/>
          </p:cNvSpPr>
          <p:nvPr>
            <p:ph type="ftr" sz="quarter" idx="11"/>
          </p:nvPr>
        </p:nvSpPr>
        <p:spPr/>
        <p:txBody>
          <a:bodyPr/>
          <a:lstStyle/>
          <a:p>
            <a:endParaRPr lang="en-CA">
              <a:solidFill>
                <a:prstClr val="white">
                  <a:tint val="75000"/>
                </a:prstClr>
              </a:solidFill>
            </a:endParaRPr>
          </a:p>
        </p:txBody>
      </p:sp>
      <p:sp>
        <p:nvSpPr>
          <p:cNvPr id="9" name="Slide Number Placeholder 8"/>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14" name="Rectangle 13"/>
          <p:cNvSpPr/>
          <p:nvPr userDrawn="1"/>
        </p:nvSpPr>
        <p:spPr>
          <a:xfrm>
            <a:off x="0" y="1"/>
            <a:ext cx="12192000" cy="116047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15" name="Straight Connector 14"/>
          <p:cNvCxnSpPr/>
          <p:nvPr userDrawn="1"/>
        </p:nvCxnSpPr>
        <p:spPr>
          <a:xfrm>
            <a:off x="0" y="1160475"/>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itle 1"/>
          <p:cNvSpPr>
            <a:spLocks noGrp="1"/>
          </p:cNvSpPr>
          <p:nvPr>
            <p:ph type="title"/>
          </p:nvPr>
        </p:nvSpPr>
        <p:spPr>
          <a:xfrm>
            <a:off x="609601" y="2"/>
            <a:ext cx="7886667" cy="1160474"/>
          </a:xfrm>
        </p:spPr>
        <p:txBody>
          <a:bodyPr>
            <a:normAutofit/>
          </a:bodyPr>
          <a:lstStyle>
            <a:lvl1pPr algn="l">
              <a:defRPr sz="3200" b="1"/>
            </a:lvl1pPr>
          </a:lstStyle>
          <a:p>
            <a:r>
              <a:rPr lang="en-US" dirty="0"/>
              <a:t>Click to edit Master title style</a:t>
            </a:r>
            <a:endParaRPr lang="en-CA" dirty="0"/>
          </a:p>
        </p:txBody>
      </p:sp>
      <p:grpSp>
        <p:nvGrpSpPr>
          <p:cNvPr id="13" name="Group 12"/>
          <p:cNvGrpSpPr/>
          <p:nvPr userDrawn="1"/>
        </p:nvGrpSpPr>
        <p:grpSpPr>
          <a:xfrm>
            <a:off x="3135047" y="-873501"/>
            <a:ext cx="5921908" cy="461665"/>
            <a:chOff x="2038041" y="-873501"/>
            <a:chExt cx="4441431" cy="461665"/>
          </a:xfrm>
        </p:grpSpPr>
        <p:sp>
          <p:nvSpPr>
            <p:cNvPr id="18" name="TextBox 17"/>
            <p:cNvSpPr txBox="1"/>
            <p:nvPr userDrawn="1"/>
          </p:nvSpPr>
          <p:spPr>
            <a:xfrm>
              <a:off x="2628899" y="-873501"/>
              <a:ext cx="3850573"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Comparison</a:t>
              </a:r>
              <a:endParaRPr lang="en-CA" sz="2000" dirty="0">
                <a:solidFill>
                  <a:prstClr val="black">
                    <a:lumMod val="50000"/>
                    <a:lumOff val="50000"/>
                  </a:prstClr>
                </a:solidFill>
              </a:endParaRPr>
            </a:p>
          </p:txBody>
        </p:sp>
        <p:sp>
          <p:nvSpPr>
            <p:cNvPr id="19" name="Rectangle 18"/>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20" name="Rectangle 19"/>
            <p:cNvSpPr/>
            <p:nvPr userDrawn="1"/>
          </p:nvSpPr>
          <p:spPr>
            <a:xfrm>
              <a:off x="2038041"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21" name="Straight Connector 20"/>
          <p:cNvCxnSpPr/>
          <p:nvPr userDrawn="1"/>
        </p:nvCxnSpPr>
        <p:spPr>
          <a:xfrm>
            <a:off x="0" y="-254000"/>
            <a:ext cx="12192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5" name="Group 34"/>
          <p:cNvGrpSpPr/>
          <p:nvPr userDrawn="1"/>
        </p:nvGrpSpPr>
        <p:grpSpPr>
          <a:xfrm>
            <a:off x="3284607" y="-689494"/>
            <a:ext cx="288804" cy="136075"/>
            <a:chOff x="2373421" y="-712870"/>
            <a:chExt cx="314460" cy="197552"/>
          </a:xfrm>
        </p:grpSpPr>
        <p:sp>
          <p:nvSpPr>
            <p:cNvPr id="33" name="Oval 32"/>
            <p:cNvSpPr/>
            <p:nvPr userDrawn="1"/>
          </p:nvSpPr>
          <p:spPr>
            <a:xfrm>
              <a:off x="2373421" y="-712870"/>
              <a:ext cx="197553" cy="197552"/>
            </a:xfrm>
            <a:prstGeom prst="ellipse">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34" name="Oval 33"/>
            <p:cNvSpPr/>
            <p:nvPr userDrawn="1"/>
          </p:nvSpPr>
          <p:spPr>
            <a:xfrm>
              <a:off x="2490329" y="-712870"/>
              <a:ext cx="197552" cy="197552"/>
            </a:xfrm>
            <a:prstGeom prst="ellipse">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pic>
        <p:nvPicPr>
          <p:cNvPr id="23" name="Picture 3" descr="G:\!Workgrp\Media Communications\Logos &amp; Graphics\Logos &amp; Branding\BC Sunrise Logo\BCID_H_rgb_rev.png"/>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8969433" y="44110"/>
            <a:ext cx="2780656" cy="107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961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C4AB325-1839-43C0-B011-A89A93850E0D}" type="datetimeFigureOut">
              <a:rPr lang="en-CA" smtClean="0">
                <a:solidFill>
                  <a:prstClr val="white">
                    <a:tint val="75000"/>
                  </a:prstClr>
                </a:solidFill>
              </a:rPr>
              <a:pPr/>
              <a:t>2019-04-03</a:t>
            </a:fld>
            <a:endParaRPr lang="en-CA">
              <a:solidFill>
                <a:prstClr val="white">
                  <a:tint val="75000"/>
                </a:prstClr>
              </a:solidFill>
            </a:endParaRPr>
          </a:p>
        </p:txBody>
      </p:sp>
      <p:sp>
        <p:nvSpPr>
          <p:cNvPr id="4" name="Footer Placeholder 3"/>
          <p:cNvSpPr>
            <a:spLocks noGrp="1"/>
          </p:cNvSpPr>
          <p:nvPr>
            <p:ph type="ftr" sz="quarter" idx="11"/>
          </p:nvPr>
        </p:nvSpPr>
        <p:spPr/>
        <p:txBody>
          <a:bodyPr/>
          <a:lstStyle/>
          <a:p>
            <a:endParaRPr lang="en-CA">
              <a:solidFill>
                <a:prstClr val="white">
                  <a:tint val="75000"/>
                </a:prstClr>
              </a:solidFill>
            </a:endParaRPr>
          </a:p>
        </p:txBody>
      </p:sp>
      <p:sp>
        <p:nvSpPr>
          <p:cNvPr id="5" name="Slide Number Placeholder 4"/>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9" name="Rectangle 8"/>
          <p:cNvSpPr/>
          <p:nvPr userDrawn="1"/>
        </p:nvSpPr>
        <p:spPr>
          <a:xfrm>
            <a:off x="0" y="1"/>
            <a:ext cx="12192000" cy="116047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cxnSp>
        <p:nvCxnSpPr>
          <p:cNvPr id="14" name="Straight Connector 13"/>
          <p:cNvCxnSpPr/>
          <p:nvPr userDrawn="1"/>
        </p:nvCxnSpPr>
        <p:spPr>
          <a:xfrm>
            <a:off x="0" y="1160475"/>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p:nvPr>
        </p:nvSpPr>
        <p:spPr>
          <a:xfrm>
            <a:off x="609601" y="2"/>
            <a:ext cx="7886667" cy="1160474"/>
          </a:xfrm>
        </p:spPr>
        <p:txBody>
          <a:bodyPr>
            <a:normAutofit/>
          </a:bodyPr>
          <a:lstStyle>
            <a:lvl1pPr algn="l">
              <a:defRPr sz="3200" b="1"/>
            </a:lvl1pPr>
          </a:lstStyle>
          <a:p>
            <a:r>
              <a:rPr lang="en-US" dirty="0"/>
              <a:t>Click to edit Master title style</a:t>
            </a:r>
            <a:endParaRPr lang="en-CA" dirty="0"/>
          </a:p>
        </p:txBody>
      </p:sp>
      <p:grpSp>
        <p:nvGrpSpPr>
          <p:cNvPr id="10" name="Group 9"/>
          <p:cNvGrpSpPr/>
          <p:nvPr userDrawn="1"/>
        </p:nvGrpSpPr>
        <p:grpSpPr>
          <a:xfrm>
            <a:off x="3398269" y="-873501"/>
            <a:ext cx="5395487" cy="461665"/>
            <a:chOff x="2038041" y="-873501"/>
            <a:chExt cx="4046615" cy="461665"/>
          </a:xfrm>
        </p:grpSpPr>
        <p:sp>
          <p:nvSpPr>
            <p:cNvPr id="11" name="TextBox 10"/>
            <p:cNvSpPr txBox="1"/>
            <p:nvPr userDrawn="1"/>
          </p:nvSpPr>
          <p:spPr>
            <a:xfrm>
              <a:off x="2628899" y="-873501"/>
              <a:ext cx="3455757"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Title Only</a:t>
              </a:r>
              <a:endParaRPr lang="en-CA" sz="2000" dirty="0">
                <a:solidFill>
                  <a:prstClr val="black">
                    <a:lumMod val="50000"/>
                    <a:lumOff val="50000"/>
                  </a:prstClr>
                </a:solidFill>
              </a:endParaRPr>
            </a:p>
          </p:txBody>
        </p:sp>
        <p:sp>
          <p:nvSpPr>
            <p:cNvPr id="12" name="Rectangle 11"/>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sp>
          <p:nvSpPr>
            <p:cNvPr id="13" name="Rectangle 12"/>
            <p:cNvSpPr/>
            <p:nvPr userDrawn="1"/>
          </p:nvSpPr>
          <p:spPr>
            <a:xfrm>
              <a:off x="2038041" y="-800350"/>
              <a:ext cx="447984" cy="48412"/>
            </a:xfrm>
            <a:prstGeom prst="rect">
              <a:avLst/>
            </a:prstGeom>
            <a:solidFill>
              <a:schemeClr val="tx1">
                <a:lumMod val="50000"/>
              </a:schemeClr>
            </a:solid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17" name="Straight Connector 16"/>
          <p:cNvCxnSpPr/>
          <p:nvPr userDrawn="1"/>
        </p:nvCxnSpPr>
        <p:spPr>
          <a:xfrm>
            <a:off x="0" y="-254000"/>
            <a:ext cx="12192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pic>
        <p:nvPicPr>
          <p:cNvPr id="18" name="Picture 3" descr="G:\!Workgrp\Media Communications\Logos &amp; Graphics\Logos &amp; Branding\BC Sunrise Logo\BCID_H_rgb_rev.png"/>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8969433" y="44110"/>
            <a:ext cx="2780656" cy="107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325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4AB325-1839-43C0-B011-A89A93850E0D}" type="datetimeFigureOut">
              <a:rPr lang="en-CA" smtClean="0">
                <a:solidFill>
                  <a:prstClr val="white">
                    <a:tint val="75000"/>
                  </a:prstClr>
                </a:solidFill>
              </a:rPr>
              <a:pPr/>
              <a:t>2019-04-03</a:t>
            </a:fld>
            <a:endParaRPr lang="en-CA">
              <a:solidFill>
                <a:prstClr val="white">
                  <a:tint val="75000"/>
                </a:prstClr>
              </a:solidFill>
            </a:endParaRPr>
          </a:p>
        </p:txBody>
      </p:sp>
      <p:sp>
        <p:nvSpPr>
          <p:cNvPr id="3" name="Footer Placeholder 2"/>
          <p:cNvSpPr>
            <a:spLocks noGrp="1"/>
          </p:cNvSpPr>
          <p:nvPr>
            <p:ph type="ftr" sz="quarter" idx="11"/>
          </p:nvPr>
        </p:nvSpPr>
        <p:spPr/>
        <p:txBody>
          <a:bodyPr/>
          <a:lstStyle/>
          <a:p>
            <a:endParaRPr lang="en-CA">
              <a:solidFill>
                <a:prstClr val="white">
                  <a:tint val="75000"/>
                </a:prstClr>
              </a:solidFill>
            </a:endParaRPr>
          </a:p>
        </p:txBody>
      </p:sp>
      <p:sp>
        <p:nvSpPr>
          <p:cNvPr id="4" name="Slide Number Placeholder 3"/>
          <p:cNvSpPr>
            <a:spLocks noGrp="1"/>
          </p:cNvSpPr>
          <p:nvPr>
            <p:ph type="sldNum" sz="quarter" idx="12"/>
          </p:nvPr>
        </p:nvSpPr>
        <p:spPr/>
        <p:txBody>
          <a:body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grpSp>
        <p:nvGrpSpPr>
          <p:cNvPr id="5" name="Group 4"/>
          <p:cNvGrpSpPr/>
          <p:nvPr userDrawn="1"/>
        </p:nvGrpSpPr>
        <p:grpSpPr>
          <a:xfrm>
            <a:off x="3324728" y="-873501"/>
            <a:ext cx="5542544" cy="461665"/>
            <a:chOff x="2038041" y="-873501"/>
            <a:chExt cx="4156908" cy="461665"/>
          </a:xfrm>
        </p:grpSpPr>
        <p:sp>
          <p:nvSpPr>
            <p:cNvPr id="6" name="TextBox 5"/>
            <p:cNvSpPr txBox="1"/>
            <p:nvPr userDrawn="1"/>
          </p:nvSpPr>
          <p:spPr>
            <a:xfrm>
              <a:off x="2628899" y="-873501"/>
              <a:ext cx="3566050" cy="461665"/>
            </a:xfrm>
            <a:prstGeom prst="rect">
              <a:avLst/>
            </a:prstGeom>
            <a:noFill/>
            <a:ln>
              <a:noFill/>
            </a:ln>
          </p:spPr>
          <p:txBody>
            <a:bodyPr wrap="square" rtlCol="0">
              <a:spAutoFit/>
            </a:bodyPr>
            <a:lstStyle/>
            <a:p>
              <a:pPr algn="ctr"/>
              <a:r>
                <a:rPr lang="en-CA" sz="2400" b="1" dirty="0">
                  <a:solidFill>
                    <a:prstClr val="black">
                      <a:lumMod val="50000"/>
                      <a:lumOff val="50000"/>
                    </a:prstClr>
                  </a:solidFill>
                </a:rPr>
                <a:t>Current Layout:</a:t>
              </a:r>
              <a:r>
                <a:rPr lang="en-CA" sz="2400" dirty="0">
                  <a:solidFill>
                    <a:prstClr val="black">
                      <a:lumMod val="50000"/>
                      <a:lumOff val="50000"/>
                    </a:prstClr>
                  </a:solidFill>
                </a:rPr>
                <a:t> Blank Slide</a:t>
              </a:r>
              <a:endParaRPr lang="en-CA" sz="2000" dirty="0">
                <a:solidFill>
                  <a:prstClr val="black">
                    <a:lumMod val="50000"/>
                    <a:lumOff val="50000"/>
                  </a:prstClr>
                </a:solidFill>
              </a:endParaRPr>
            </a:p>
          </p:txBody>
        </p:sp>
        <p:sp>
          <p:nvSpPr>
            <p:cNvPr id="7" name="Rectangle 6"/>
            <p:cNvSpPr/>
            <p:nvPr userDrawn="1"/>
          </p:nvSpPr>
          <p:spPr>
            <a:xfrm>
              <a:off x="2038041" y="-810663"/>
              <a:ext cx="447984" cy="335988"/>
            </a:xfrm>
            <a:prstGeom prst="rect">
              <a:avLst/>
            </a:pr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prstClr val="white"/>
                </a:solidFill>
              </a:endParaRPr>
            </a:p>
          </p:txBody>
        </p:sp>
      </p:grpSp>
      <p:cxnSp>
        <p:nvCxnSpPr>
          <p:cNvPr id="9" name="Straight Connector 8"/>
          <p:cNvCxnSpPr/>
          <p:nvPr userDrawn="1"/>
        </p:nvCxnSpPr>
        <p:spPr>
          <a:xfrm>
            <a:off x="0" y="-254000"/>
            <a:ext cx="12192000"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4521200" y="1559982"/>
            <a:ext cx="3692339" cy="3539430"/>
          </a:xfrm>
          <a:prstGeom prst="rect">
            <a:avLst/>
          </a:prstGeom>
          <a:noFill/>
          <a:ln>
            <a:noFill/>
          </a:ln>
        </p:spPr>
        <p:txBody>
          <a:bodyPr wrap="square" rtlCol="0">
            <a:spAutoFit/>
          </a:bodyPr>
          <a:lstStyle/>
          <a:p>
            <a:pPr>
              <a:buFont typeface="Arial" panose="020B0604020202020204" pitchFamily="34" charset="0"/>
              <a:buNone/>
            </a:pPr>
            <a:r>
              <a:rPr lang="en-CA" sz="1600" b="1" dirty="0">
                <a:solidFill>
                  <a:prstClr val="white">
                    <a:lumMod val="50000"/>
                  </a:prstClr>
                </a:solidFill>
              </a:rPr>
              <a:t>Maintain the Government of British Columbia branding!</a:t>
            </a:r>
          </a:p>
          <a:p>
            <a:pPr>
              <a:buFont typeface="Arial" panose="020B0604020202020204" pitchFamily="34" charset="0"/>
              <a:buNone/>
            </a:pPr>
            <a:endParaRPr lang="en-CA" sz="1600" dirty="0">
              <a:solidFill>
                <a:prstClr val="white">
                  <a:lumMod val="50000"/>
                </a:prstClr>
              </a:solidFill>
            </a:endParaRPr>
          </a:p>
          <a:p>
            <a:pPr>
              <a:buFont typeface="Arial" panose="020B0604020202020204" pitchFamily="34" charset="0"/>
              <a:buNone/>
            </a:pPr>
            <a:r>
              <a:rPr lang="en-CA" sz="1600" dirty="0">
                <a:solidFill>
                  <a:prstClr val="white">
                    <a:lumMod val="50000"/>
                  </a:prstClr>
                </a:solidFill>
              </a:rPr>
              <a:t>By using this “Blank Slide” layout, you have complete freedom over every design element on this slide. That said, if possible, try to incorporate the BC “sunrise” logo </a:t>
            </a:r>
            <a:r>
              <a:rPr lang="en-CA" sz="1600" i="1" dirty="0">
                <a:solidFill>
                  <a:prstClr val="white">
                    <a:lumMod val="50000"/>
                  </a:prstClr>
                </a:solidFill>
              </a:rPr>
              <a:t>somewhere</a:t>
            </a:r>
            <a:r>
              <a:rPr lang="en-CA" sz="1600" dirty="0">
                <a:solidFill>
                  <a:prstClr val="white">
                    <a:lumMod val="50000"/>
                  </a:prstClr>
                </a:solidFill>
              </a:rPr>
              <a:t> in this slide. It’s not absolutely necessary (e.g. if your intent is to use this slide to display a full-screen map or technical graphic), but as a general rule it’s ideal to maintain the brand’s presence throughout your presentation. </a:t>
            </a:r>
          </a:p>
        </p:txBody>
      </p:sp>
    </p:spTree>
    <p:extLst>
      <p:ext uri="{BB962C8B-B14F-4D97-AF65-F5344CB8AC3E}">
        <p14:creationId xmlns:p14="http://schemas.microsoft.com/office/powerpoint/2010/main" val="644240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lumMod val="50000"/>
              </a:schemeClr>
            </a:gs>
            <a:gs pos="100000">
              <a:schemeClr val="bg2">
                <a:lumMod val="7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09600" y="6356369"/>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4AB325-1839-43C0-B011-A89A93850E0D}" type="datetimeFigureOut">
              <a:rPr lang="en-CA" smtClean="0">
                <a:solidFill>
                  <a:prstClr val="white">
                    <a:tint val="75000"/>
                  </a:prstClr>
                </a:solidFill>
              </a:rPr>
              <a:pPr/>
              <a:t>2019-04-03</a:t>
            </a:fld>
            <a:endParaRPr lang="en-CA">
              <a:solidFill>
                <a:prstClr val="white">
                  <a:tint val="75000"/>
                </a:prstClr>
              </a:solidFill>
            </a:endParaRPr>
          </a:p>
        </p:txBody>
      </p:sp>
      <p:sp>
        <p:nvSpPr>
          <p:cNvPr id="5" name="Footer Placeholder 4"/>
          <p:cNvSpPr>
            <a:spLocks noGrp="1"/>
          </p:cNvSpPr>
          <p:nvPr>
            <p:ph type="ftr" sz="quarter" idx="3"/>
          </p:nvPr>
        </p:nvSpPr>
        <p:spPr>
          <a:xfrm>
            <a:off x="4165600" y="635636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solidFill>
                <a:prstClr val="white">
                  <a:tint val="75000"/>
                </a:prstClr>
              </a:solidFill>
            </a:endParaRPr>
          </a:p>
        </p:txBody>
      </p:sp>
      <p:sp>
        <p:nvSpPr>
          <p:cNvPr id="6" name="Slide Number Placeholder 5"/>
          <p:cNvSpPr>
            <a:spLocks noGrp="1"/>
          </p:cNvSpPr>
          <p:nvPr>
            <p:ph type="sldNum" sz="quarter" idx="4"/>
          </p:nvPr>
        </p:nvSpPr>
        <p:spPr>
          <a:xfrm>
            <a:off x="8737600" y="635636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7022BC-22FB-4C31-A81A-4496F7C8B801}" type="slidenum">
              <a:rPr lang="en-CA" smtClean="0">
                <a:solidFill>
                  <a:prstClr val="white">
                    <a:tint val="75000"/>
                  </a:prstClr>
                </a:solidFill>
              </a:rPr>
              <a:pPr/>
              <a:t>‹#›</a:t>
            </a:fld>
            <a:endParaRPr lang="en-CA">
              <a:solidFill>
                <a:prstClr val="white">
                  <a:tint val="75000"/>
                </a:prstClr>
              </a:solidFill>
            </a:endParaRPr>
          </a:p>
        </p:txBody>
      </p:sp>
      <p:sp>
        <p:nvSpPr>
          <p:cNvPr id="7" name="TextBox 6"/>
          <p:cNvSpPr txBox="1"/>
          <p:nvPr/>
        </p:nvSpPr>
        <p:spPr>
          <a:xfrm>
            <a:off x="0" y="7080324"/>
            <a:ext cx="12192000" cy="338554"/>
          </a:xfrm>
          <a:prstGeom prst="rect">
            <a:avLst/>
          </a:prstGeom>
          <a:noFill/>
          <a:ln>
            <a:noFill/>
          </a:ln>
        </p:spPr>
        <p:txBody>
          <a:bodyPr wrap="square" rtlCol="0">
            <a:spAutoFit/>
          </a:bodyPr>
          <a:lstStyle/>
          <a:p>
            <a:pPr algn="ctr"/>
            <a:r>
              <a:rPr lang="en-CA" sz="1600" dirty="0">
                <a:solidFill>
                  <a:prstClr val="white">
                    <a:lumMod val="50000"/>
                  </a:prstClr>
                </a:solidFill>
              </a:rPr>
              <a:t>Template by </a:t>
            </a:r>
            <a:r>
              <a:rPr lang="en-CA" sz="1600" b="1" dirty="0">
                <a:solidFill>
                  <a:prstClr val="white">
                    <a:lumMod val="50000"/>
                  </a:prstClr>
                </a:solidFill>
              </a:rPr>
              <a:t>Ryan Turcot</a:t>
            </a:r>
            <a:r>
              <a:rPr lang="en-CA" sz="1600" dirty="0">
                <a:solidFill>
                  <a:prstClr val="white">
                    <a:lumMod val="50000"/>
                  </a:prstClr>
                </a:solidFill>
              </a:rPr>
              <a:t> for use by Government of British Columbia staff.</a:t>
            </a:r>
            <a:endParaRPr lang="en-CA" sz="1400" dirty="0">
              <a:solidFill>
                <a:prstClr val="white">
                  <a:lumMod val="50000"/>
                </a:prstClr>
              </a:solidFill>
            </a:endParaRPr>
          </a:p>
        </p:txBody>
      </p:sp>
    </p:spTree>
    <p:extLst>
      <p:ext uri="{BB962C8B-B14F-4D97-AF65-F5344CB8AC3E}">
        <p14:creationId xmlns:p14="http://schemas.microsoft.com/office/powerpoint/2010/main" val="2799140315"/>
      </p:ext>
    </p:extLst>
  </p:cSld>
  <p:clrMap bg1="dk1" tx1="lt1" bg2="dk2" tx2="lt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3"/>
          </p:nvPr>
        </p:nvPicPr>
        <p:blipFill>
          <a:blip r:embed="rId3" cstate="screen">
            <a:extLst>
              <a:ext uri="{28A0092B-C50C-407E-A947-70E740481C1C}">
                <a14:useLocalDpi xmlns:a14="http://schemas.microsoft.com/office/drawing/2010/main" val="0"/>
              </a:ext>
            </a:extLst>
          </a:blip>
          <a:srcRect t="12049" b="12049"/>
          <a:stretch>
            <a:fillRect/>
          </a:stretch>
        </p:blipFill>
        <p:spPr/>
      </p:pic>
      <p:sp>
        <p:nvSpPr>
          <p:cNvPr id="5" name="Title 4"/>
          <p:cNvSpPr>
            <a:spLocks noGrp="1"/>
          </p:cNvSpPr>
          <p:nvPr>
            <p:ph type="title"/>
          </p:nvPr>
        </p:nvSpPr>
        <p:spPr>
          <a:xfrm>
            <a:off x="609601" y="5459453"/>
            <a:ext cx="8305799" cy="1160474"/>
          </a:xfrm>
        </p:spPr>
        <p:txBody>
          <a:bodyPr>
            <a:normAutofit/>
          </a:bodyPr>
          <a:lstStyle/>
          <a:p>
            <a:r>
              <a:rPr lang="en-CA" sz="3200" dirty="0">
                <a:solidFill>
                  <a:prstClr val="white"/>
                </a:solidFill>
              </a:rPr>
              <a:t>2018 review, 2019 looking forward</a:t>
            </a:r>
            <a:br>
              <a:rPr lang="en-CA" sz="3100" b="0" dirty="0">
                <a:solidFill>
                  <a:prstClr val="white"/>
                </a:solidFill>
              </a:rPr>
            </a:br>
            <a:r>
              <a:rPr lang="en-CA" sz="2000" b="0" dirty="0">
                <a:solidFill>
                  <a:srgbClr val="FFC000"/>
                </a:solidFill>
              </a:rPr>
              <a:t>BC Wildfire Service  |  April 5</a:t>
            </a:r>
            <a:r>
              <a:rPr lang="en-CA" sz="2000" b="0" baseline="30000" dirty="0">
                <a:solidFill>
                  <a:srgbClr val="FFC000"/>
                </a:solidFill>
              </a:rPr>
              <a:t>th</a:t>
            </a:r>
            <a:r>
              <a:rPr lang="en-CA" sz="2000" b="0" dirty="0">
                <a:solidFill>
                  <a:srgbClr val="FFC000"/>
                </a:solidFill>
              </a:rPr>
              <a:t>, 2019</a:t>
            </a:r>
            <a:endParaRPr lang="en-CA" dirty="0"/>
          </a:p>
        </p:txBody>
      </p:sp>
    </p:spTree>
    <p:extLst>
      <p:ext uri="{BB962C8B-B14F-4D97-AF65-F5344CB8AC3E}">
        <p14:creationId xmlns:p14="http://schemas.microsoft.com/office/powerpoint/2010/main" val="3678754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Provincial Statistics: 2017 &amp; 2018</a:t>
            </a:r>
          </a:p>
        </p:txBody>
      </p:sp>
      <p:graphicFrame>
        <p:nvGraphicFramePr>
          <p:cNvPr id="4" name="Content Placeholder 3"/>
          <p:cNvGraphicFramePr>
            <a:graphicFrameLocks/>
          </p:cNvGraphicFramePr>
          <p:nvPr>
            <p:extLst>
              <p:ext uri="{D42A27DB-BD31-4B8C-83A1-F6EECF244321}">
                <p14:modId xmlns:p14="http://schemas.microsoft.com/office/powerpoint/2010/main" val="97232559"/>
              </p:ext>
            </p:extLst>
          </p:nvPr>
        </p:nvGraphicFramePr>
        <p:xfrm>
          <a:off x="3693801" y="1322472"/>
          <a:ext cx="7748899" cy="5392080"/>
        </p:xfrm>
        <a:graphic>
          <a:graphicData uri="http://schemas.openxmlformats.org/drawingml/2006/table">
            <a:tbl>
              <a:tblPr firstRow="1" bandRow="1">
                <a:tableStyleId>{2D5ABB26-0587-4C30-8999-92F81FD0307C}</a:tableStyleId>
              </a:tblPr>
              <a:tblGrid>
                <a:gridCol w="3214999">
                  <a:extLst>
                    <a:ext uri="{9D8B030D-6E8A-4147-A177-3AD203B41FA5}">
                      <a16:colId xmlns:a16="http://schemas.microsoft.com/office/drawing/2014/main" val="20000"/>
                    </a:ext>
                  </a:extLst>
                </a:gridCol>
                <a:gridCol w="2082800">
                  <a:extLst>
                    <a:ext uri="{9D8B030D-6E8A-4147-A177-3AD203B41FA5}">
                      <a16:colId xmlns:a16="http://schemas.microsoft.com/office/drawing/2014/main" val="20001"/>
                    </a:ext>
                  </a:extLst>
                </a:gridCol>
                <a:gridCol w="2451100">
                  <a:extLst>
                    <a:ext uri="{9D8B030D-6E8A-4147-A177-3AD203B41FA5}">
                      <a16:colId xmlns:a16="http://schemas.microsoft.com/office/drawing/2014/main" val="20002"/>
                    </a:ext>
                  </a:extLst>
                </a:gridCol>
              </a:tblGrid>
              <a:tr h="432000">
                <a:tc>
                  <a:txBody>
                    <a:bodyPr/>
                    <a:lstStyle/>
                    <a:p>
                      <a:endParaRPr lang="en-CA" sz="1800" b="1" dirty="0"/>
                    </a:p>
                  </a:txBody>
                  <a:tcPr marL="121920" marR="121920" anchor="ctr">
                    <a:lnR w="12700" cap="flat" cmpd="sng" algn="ctr">
                      <a:solidFill>
                        <a:schemeClr val="accent1">
                          <a:lumMod val="75000"/>
                        </a:schemeClr>
                      </a:solidFill>
                      <a:prstDash val="solid"/>
                      <a:round/>
                      <a:headEnd type="none" w="med" len="med"/>
                      <a:tailEnd type="none" w="med" len="med"/>
                    </a:lnR>
                    <a:lnB w="12700" cap="flat" cmpd="sng" algn="ctr">
                      <a:solidFill>
                        <a:schemeClr val="bg2"/>
                      </a:solidFill>
                      <a:prstDash val="solid"/>
                      <a:round/>
                      <a:headEnd type="none" w="med" len="med"/>
                      <a:tailEnd type="none" w="med" len="med"/>
                    </a:lnB>
                  </a:tcPr>
                </a:tc>
                <a:tc>
                  <a:txBody>
                    <a:bodyPr/>
                    <a:lstStyle/>
                    <a:p>
                      <a:pPr algn="ctr"/>
                      <a:r>
                        <a:rPr lang="en-CA" sz="1800" b="1" dirty="0"/>
                        <a:t>2017 </a:t>
                      </a:r>
                      <a:r>
                        <a:rPr lang="en-CA" sz="1800" b="1" baseline="0" dirty="0"/>
                        <a:t>Fire Season</a:t>
                      </a:r>
                      <a:endParaRPr lang="en-CA" sz="1800" b="1" dirty="0"/>
                    </a:p>
                  </a:txBody>
                  <a:tcPr marL="121920" marR="121920" anchor="ct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B w="12700" cap="flat" cmpd="sng" algn="ctr">
                      <a:solidFill>
                        <a:schemeClr val="bg2"/>
                      </a:solidFill>
                      <a:prstDash val="solid"/>
                      <a:round/>
                      <a:headEnd type="none" w="med" len="med"/>
                      <a:tailEnd type="none" w="med" len="med"/>
                    </a:lnB>
                    <a:solidFill>
                      <a:schemeClr val="accent1">
                        <a:lumMod val="75000"/>
                      </a:schemeClr>
                    </a:solidFill>
                  </a:tcPr>
                </a:tc>
                <a:tc>
                  <a:txBody>
                    <a:bodyPr/>
                    <a:lstStyle/>
                    <a:p>
                      <a:pPr algn="ctr"/>
                      <a:r>
                        <a:rPr lang="en-CA" sz="1800" b="1" dirty="0"/>
                        <a:t>2018</a:t>
                      </a:r>
                      <a:r>
                        <a:rPr lang="en-CA" sz="1800" b="1" baseline="0" dirty="0"/>
                        <a:t> Fire Season</a:t>
                      </a:r>
                      <a:endParaRPr lang="en-CA" sz="1800" b="1" dirty="0"/>
                    </a:p>
                  </a:txBody>
                  <a:tcPr marL="121920" marR="121920" anchor="ctr">
                    <a:lnL w="12700" cap="flat" cmpd="sng" algn="ctr">
                      <a:solidFill>
                        <a:schemeClr val="accent1">
                          <a:lumMod val="75000"/>
                        </a:schemeClr>
                      </a:solidFill>
                      <a:prstDash val="solid"/>
                      <a:round/>
                      <a:headEnd type="none" w="med" len="med"/>
                      <a:tailEnd type="none" w="med" len="med"/>
                    </a:lnL>
                    <a:lnB w="12700" cap="flat" cmpd="sng" algn="ctr">
                      <a:solidFill>
                        <a:schemeClr val="bg2"/>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0011"/>
                  </a:ext>
                </a:extLst>
              </a:tr>
              <a:tr h="432000">
                <a:tc>
                  <a:txBody>
                    <a:bodyPr/>
                    <a:lstStyle/>
                    <a:p>
                      <a:r>
                        <a:rPr lang="en-CA" sz="1800" b="1" dirty="0"/>
                        <a:t>Total</a:t>
                      </a:r>
                      <a:r>
                        <a:rPr lang="en-CA" sz="1800" b="1" baseline="0" dirty="0"/>
                        <a:t> fires</a:t>
                      </a:r>
                      <a:endParaRPr lang="en-CA" sz="1800" b="1" dirty="0"/>
                    </a:p>
                  </a:txBody>
                  <a:tcPr marL="121920" marR="121920" anchor="ctr">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CA" sz="1800" dirty="0"/>
                        <a:t>1,353</a:t>
                      </a:r>
                    </a:p>
                  </a:txBody>
                  <a:tcPr marL="121920" marR="121920" anchor="ct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CA" sz="1800" dirty="0"/>
                        <a:t>2,087</a:t>
                      </a:r>
                    </a:p>
                  </a:txBody>
                  <a:tcPr marL="121920" marR="121920" anchor="ctr">
                    <a:lnL w="12700" cap="flat" cmpd="sng" algn="ctr">
                      <a:solidFill>
                        <a:schemeClr val="accent1">
                          <a:lumMod val="75000"/>
                        </a:schemeClr>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0"/>
                  </a:ext>
                </a:extLst>
              </a:tr>
              <a:tr h="432000">
                <a:tc>
                  <a:txBody>
                    <a:bodyPr/>
                    <a:lstStyle/>
                    <a:p>
                      <a:pPr lvl="1"/>
                      <a:r>
                        <a:rPr lang="en-CA" sz="1600" b="1" dirty="0">
                          <a:solidFill>
                            <a:srgbClr val="FFC000"/>
                          </a:solidFill>
                        </a:rPr>
                        <a:t>Lightning-caused fires*</a:t>
                      </a:r>
                    </a:p>
                  </a:txBody>
                  <a:tcPr marL="121920" marR="121920" anchor="ctr">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F497D">
                        <a:alpha val="25098"/>
                      </a:srgbClr>
                    </a:solidFill>
                  </a:tcPr>
                </a:tc>
                <a:tc>
                  <a:txBody>
                    <a:bodyPr/>
                    <a:lstStyle/>
                    <a:p>
                      <a:r>
                        <a:rPr lang="en-CA" sz="1600" baseline="0" dirty="0">
                          <a:solidFill>
                            <a:srgbClr val="FFC000"/>
                          </a:solidFill>
                        </a:rPr>
                        <a:t>773 </a:t>
                      </a:r>
                      <a:r>
                        <a:rPr lang="en-CA" sz="1600" dirty="0">
                          <a:solidFill>
                            <a:srgbClr val="FFC000"/>
                          </a:solidFill>
                        </a:rPr>
                        <a:t>(about 57.1%)</a:t>
                      </a:r>
                    </a:p>
                  </a:txBody>
                  <a:tcPr marL="121920" marR="121920" anchor="ct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F497D">
                        <a:alpha val="25098"/>
                      </a:srgbClr>
                    </a:solidFill>
                  </a:tcPr>
                </a:tc>
                <a:tc>
                  <a:txBody>
                    <a:bodyPr/>
                    <a:lstStyle/>
                    <a:p>
                      <a:r>
                        <a:rPr lang="en-CA" sz="1600" dirty="0">
                          <a:solidFill>
                            <a:srgbClr val="FFC000"/>
                          </a:solidFill>
                        </a:rPr>
                        <a:t>1,536</a:t>
                      </a:r>
                      <a:r>
                        <a:rPr lang="en-CA" sz="1600" baseline="0" dirty="0">
                          <a:solidFill>
                            <a:srgbClr val="FFC000"/>
                          </a:solidFill>
                        </a:rPr>
                        <a:t> </a:t>
                      </a:r>
                      <a:r>
                        <a:rPr lang="en-CA" sz="1600" dirty="0">
                          <a:solidFill>
                            <a:srgbClr val="FFC000"/>
                          </a:solidFill>
                        </a:rPr>
                        <a:t>(about 73.5%)</a:t>
                      </a:r>
                    </a:p>
                  </a:txBody>
                  <a:tcPr marL="121920" marR="121920" anchor="ctr">
                    <a:lnL w="12700" cap="flat" cmpd="sng" algn="ctr">
                      <a:solidFill>
                        <a:schemeClr val="accent1">
                          <a:lumMod val="75000"/>
                        </a:schemeClr>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F497D">
                        <a:alpha val="25098"/>
                      </a:srgbClr>
                    </a:solidFill>
                  </a:tcPr>
                </a:tc>
                <a:extLst>
                  <a:ext uri="{0D108BD9-81ED-4DB2-BD59-A6C34878D82A}">
                    <a16:rowId xmlns:a16="http://schemas.microsoft.com/office/drawing/2014/main" val="10001"/>
                  </a:ext>
                </a:extLst>
              </a:tr>
              <a:tr h="432000">
                <a:tc>
                  <a:txBody>
                    <a:bodyPr/>
                    <a:lstStyle/>
                    <a:p>
                      <a:pPr lvl="1"/>
                      <a:r>
                        <a:rPr lang="en-CA" sz="1600" b="1" dirty="0">
                          <a:solidFill>
                            <a:srgbClr val="FFC000"/>
                          </a:solidFill>
                        </a:rPr>
                        <a:t>Human-caused</a:t>
                      </a:r>
                      <a:r>
                        <a:rPr lang="en-CA" sz="1600" b="1" baseline="0" dirty="0">
                          <a:solidFill>
                            <a:srgbClr val="FFC000"/>
                          </a:solidFill>
                        </a:rPr>
                        <a:t> wildfires*</a:t>
                      </a:r>
                      <a:endParaRPr lang="en-CA" sz="1600" b="1" dirty="0">
                        <a:solidFill>
                          <a:srgbClr val="FFC000"/>
                        </a:solidFill>
                      </a:endParaRPr>
                    </a:p>
                  </a:txBody>
                  <a:tcPr marL="121920" marR="121920" anchor="ctr">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US" sz="1600" u="none" strike="noStrike" kern="1200" dirty="0">
                          <a:solidFill>
                            <a:srgbClr val="FFC000"/>
                          </a:solidFill>
                          <a:effectLst/>
                          <a:latin typeface="+mn-lt"/>
                          <a:ea typeface="+mn-ea"/>
                          <a:cs typeface="+mn-cs"/>
                        </a:rPr>
                        <a:t>552 (about 40.8%)</a:t>
                      </a:r>
                      <a:endParaRPr lang="en-CA" sz="1600" dirty="0">
                        <a:solidFill>
                          <a:srgbClr val="FFC000"/>
                        </a:solidFill>
                      </a:endParaRPr>
                    </a:p>
                  </a:txBody>
                  <a:tcPr marL="121920" marR="121920" anchor="ct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US" sz="1600" u="none" strike="noStrike" kern="1200" dirty="0">
                          <a:solidFill>
                            <a:srgbClr val="FFC000"/>
                          </a:solidFill>
                          <a:effectLst/>
                          <a:latin typeface="+mn-lt"/>
                          <a:ea typeface="+mn-ea"/>
                          <a:cs typeface="+mn-cs"/>
                        </a:rPr>
                        <a:t>524 (about 25.1%)</a:t>
                      </a:r>
                      <a:endParaRPr lang="en-CA" sz="1600" dirty="0">
                        <a:solidFill>
                          <a:srgbClr val="FFC000"/>
                        </a:solidFill>
                      </a:endParaRPr>
                    </a:p>
                  </a:txBody>
                  <a:tcPr marL="121920" marR="121920" anchor="ctr">
                    <a:lnL w="12700" cap="flat" cmpd="sng" algn="ctr">
                      <a:solidFill>
                        <a:schemeClr val="accent1">
                          <a:lumMod val="75000"/>
                        </a:schemeClr>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2"/>
                  </a:ext>
                </a:extLst>
              </a:tr>
              <a:tr h="432000">
                <a:tc>
                  <a:txBody>
                    <a:bodyPr/>
                    <a:lstStyle/>
                    <a:p>
                      <a:r>
                        <a:rPr lang="en-CA" sz="1800" b="1" dirty="0"/>
                        <a:t>Area burned</a:t>
                      </a:r>
                    </a:p>
                  </a:txBody>
                  <a:tcPr marL="121920" marR="121920" anchor="ctr">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F497D">
                        <a:alpha val="25098"/>
                      </a:srgbClr>
                    </a:solidFill>
                  </a:tcPr>
                </a:tc>
                <a:tc>
                  <a:txBody>
                    <a:bodyPr/>
                    <a:lstStyle/>
                    <a:p>
                      <a:r>
                        <a:rPr lang="en-CA" sz="1800" dirty="0"/>
                        <a:t>1,216,053</a:t>
                      </a:r>
                      <a:r>
                        <a:rPr lang="en-CA" sz="1800" baseline="0" dirty="0"/>
                        <a:t> ha</a:t>
                      </a:r>
                      <a:endParaRPr lang="en-CA" sz="1800" dirty="0"/>
                    </a:p>
                  </a:txBody>
                  <a:tcPr marL="121920" marR="121920" anchor="ct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F497D">
                        <a:alpha val="25098"/>
                      </a:srgbClr>
                    </a:solidFill>
                  </a:tcPr>
                </a:tc>
                <a:tc>
                  <a:txBody>
                    <a:bodyPr/>
                    <a:lstStyle/>
                    <a:p>
                      <a:r>
                        <a:rPr lang="en-CA" sz="1800" dirty="0"/>
                        <a:t>1,349,603</a:t>
                      </a:r>
                      <a:r>
                        <a:rPr lang="en-CA" sz="1800" baseline="0" dirty="0"/>
                        <a:t> ha</a:t>
                      </a:r>
                      <a:endParaRPr lang="en-CA" sz="1800" dirty="0"/>
                    </a:p>
                  </a:txBody>
                  <a:tcPr marL="121920" marR="121920" anchor="ctr">
                    <a:lnL w="12700" cap="flat" cmpd="sng" algn="ctr">
                      <a:solidFill>
                        <a:schemeClr val="accent1">
                          <a:lumMod val="75000"/>
                        </a:schemeClr>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F497D">
                        <a:alpha val="25098"/>
                      </a:srgbClr>
                    </a:solidFill>
                  </a:tcPr>
                </a:tc>
                <a:extLst>
                  <a:ext uri="{0D108BD9-81ED-4DB2-BD59-A6C34878D82A}">
                    <a16:rowId xmlns:a16="http://schemas.microsoft.com/office/drawing/2014/main" val="10003"/>
                  </a:ext>
                </a:extLst>
              </a:tr>
              <a:tr h="432000">
                <a:tc>
                  <a:txBody>
                    <a:bodyPr/>
                    <a:lstStyle/>
                    <a:p>
                      <a:r>
                        <a:rPr lang="en-CA" sz="1800" b="1" dirty="0"/>
                        <a:t>Fires</a:t>
                      </a:r>
                      <a:r>
                        <a:rPr lang="en-CA" sz="1800" b="1" baseline="0" dirty="0"/>
                        <a:t> of Note</a:t>
                      </a:r>
                      <a:endParaRPr lang="en-CA" sz="1800" b="1" dirty="0"/>
                    </a:p>
                  </a:txBody>
                  <a:tcPr marL="121920" marR="121920" anchor="ctr">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CA" sz="1800" dirty="0"/>
                        <a:t>70</a:t>
                      </a:r>
                    </a:p>
                  </a:txBody>
                  <a:tcPr marL="121920" marR="121920" anchor="ct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CA" sz="1800" dirty="0"/>
                        <a:t>111</a:t>
                      </a:r>
                    </a:p>
                  </a:txBody>
                  <a:tcPr marL="121920" marR="121920" anchor="ctr">
                    <a:lnL w="12700" cap="flat" cmpd="sng" algn="ctr">
                      <a:solidFill>
                        <a:schemeClr val="accent1">
                          <a:lumMod val="75000"/>
                        </a:schemeClr>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4"/>
                  </a:ext>
                </a:extLst>
              </a:tr>
              <a:tr h="432000">
                <a:tc>
                  <a:txBody>
                    <a:bodyPr/>
                    <a:lstStyle/>
                    <a:p>
                      <a:r>
                        <a:rPr lang="en-CA" sz="1800" b="1" dirty="0"/>
                        <a:t>Evacuation Orders</a:t>
                      </a:r>
                    </a:p>
                  </a:txBody>
                  <a:tcPr marL="121920" marR="121920" anchor="ctr">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7375E">
                        <a:alpha val="25098"/>
                      </a:srgbClr>
                    </a:solidFill>
                  </a:tcPr>
                </a:tc>
                <a:tc>
                  <a:txBody>
                    <a:bodyPr/>
                    <a:lstStyle/>
                    <a:p>
                      <a:r>
                        <a:rPr lang="en-CA" sz="1800" dirty="0"/>
                        <a:t>120</a:t>
                      </a:r>
                    </a:p>
                  </a:txBody>
                  <a:tcPr marL="121920" marR="121920" anchor="ct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7375E">
                        <a:alpha val="25098"/>
                      </a:srgbClr>
                    </a:solidFill>
                  </a:tcPr>
                </a:tc>
                <a:tc>
                  <a:txBody>
                    <a:bodyPr/>
                    <a:lstStyle/>
                    <a:p>
                      <a:r>
                        <a:rPr lang="en-CA" sz="1800" dirty="0"/>
                        <a:t>66</a:t>
                      </a:r>
                    </a:p>
                  </a:txBody>
                  <a:tcPr marL="121920" marR="121920" anchor="ctr">
                    <a:lnL w="12700" cap="flat" cmpd="sng" algn="ctr">
                      <a:solidFill>
                        <a:schemeClr val="accent1">
                          <a:lumMod val="75000"/>
                        </a:schemeClr>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7375E">
                        <a:alpha val="25098"/>
                      </a:srgbClr>
                    </a:solidFill>
                  </a:tcPr>
                </a:tc>
                <a:extLst>
                  <a:ext uri="{0D108BD9-81ED-4DB2-BD59-A6C34878D82A}">
                    <a16:rowId xmlns:a16="http://schemas.microsoft.com/office/drawing/2014/main" val="10005"/>
                  </a:ext>
                </a:extLst>
              </a:tr>
              <a:tr h="432000">
                <a:tc>
                  <a:txBody>
                    <a:bodyPr/>
                    <a:lstStyle/>
                    <a:p>
                      <a:pPr lvl="1"/>
                      <a:r>
                        <a:rPr lang="en-CA" sz="1600" b="1" dirty="0">
                          <a:solidFill>
                            <a:srgbClr val="FFC000"/>
                          </a:solidFill>
                        </a:rPr>
                        <a:t>#</a:t>
                      </a:r>
                      <a:r>
                        <a:rPr lang="en-CA" sz="1600" b="1" baseline="0" dirty="0">
                          <a:solidFill>
                            <a:srgbClr val="FFC000"/>
                          </a:solidFill>
                        </a:rPr>
                        <a:t> of properties evacuated</a:t>
                      </a:r>
                      <a:endParaRPr lang="en-CA" sz="1600" b="1" dirty="0">
                        <a:solidFill>
                          <a:srgbClr val="FFC000"/>
                        </a:solidFill>
                      </a:endParaRPr>
                    </a:p>
                  </a:txBody>
                  <a:tcPr marL="121920" marR="121920" anchor="ctr">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CA" sz="1600" dirty="0">
                          <a:solidFill>
                            <a:srgbClr val="FFC000"/>
                          </a:solidFill>
                        </a:rPr>
                        <a:t>18,737</a:t>
                      </a:r>
                    </a:p>
                  </a:txBody>
                  <a:tcPr marL="121920" marR="121920" anchor="ct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CA" sz="1600" dirty="0">
                          <a:solidFill>
                            <a:srgbClr val="FFC000"/>
                          </a:solidFill>
                        </a:rPr>
                        <a:t>2,211</a:t>
                      </a:r>
                    </a:p>
                  </a:txBody>
                  <a:tcPr marL="121920" marR="121920" anchor="ctr">
                    <a:lnL w="12700" cap="flat" cmpd="sng" algn="ctr">
                      <a:solidFill>
                        <a:schemeClr val="accent1">
                          <a:lumMod val="75000"/>
                        </a:schemeClr>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6"/>
                  </a:ext>
                </a:extLst>
              </a:tr>
              <a:tr h="432000">
                <a:tc>
                  <a:txBody>
                    <a:bodyPr/>
                    <a:lstStyle/>
                    <a:p>
                      <a:r>
                        <a:rPr lang="en-CA" sz="1800" b="1" dirty="0"/>
                        <a:t>Evacuation Alerts</a:t>
                      </a:r>
                    </a:p>
                  </a:txBody>
                  <a:tcPr marL="121920" marR="121920" anchor="ctr">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7375E">
                        <a:alpha val="25098"/>
                      </a:srgbClr>
                    </a:solidFill>
                  </a:tcPr>
                </a:tc>
                <a:tc>
                  <a:txBody>
                    <a:bodyPr/>
                    <a:lstStyle/>
                    <a:p>
                      <a:r>
                        <a:rPr lang="en-CA" sz="1800" dirty="0"/>
                        <a:t>166</a:t>
                      </a:r>
                    </a:p>
                  </a:txBody>
                  <a:tcPr marL="121920" marR="121920" anchor="ct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7375E">
                        <a:alpha val="25098"/>
                      </a:srgbClr>
                    </a:solidFill>
                  </a:tcPr>
                </a:tc>
                <a:tc>
                  <a:txBody>
                    <a:bodyPr/>
                    <a:lstStyle/>
                    <a:p>
                      <a:r>
                        <a:rPr lang="en-CA" sz="1800" dirty="0"/>
                        <a:t>124</a:t>
                      </a:r>
                    </a:p>
                  </a:txBody>
                  <a:tcPr marL="121920" marR="121920" anchor="ctr">
                    <a:lnL w="12700" cap="flat" cmpd="sng" algn="ctr">
                      <a:solidFill>
                        <a:schemeClr val="accent1">
                          <a:lumMod val="75000"/>
                        </a:schemeClr>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7375E">
                        <a:alpha val="25098"/>
                      </a:srgbClr>
                    </a:solidFill>
                  </a:tcPr>
                </a:tc>
                <a:extLst>
                  <a:ext uri="{0D108BD9-81ED-4DB2-BD59-A6C34878D82A}">
                    <a16:rowId xmlns:a16="http://schemas.microsoft.com/office/drawing/2014/main" val="10007"/>
                  </a:ext>
                </a:extLst>
              </a:tr>
              <a:tr h="432000">
                <a:tc>
                  <a:txBody>
                    <a:bodyPr/>
                    <a:lstStyle/>
                    <a:p>
                      <a:pPr marL="457200" marR="0" lvl="2" indent="0" algn="l" defTabSz="914400" rtl="0" eaLnBrk="1" fontAlgn="auto" latinLnBrk="0" hangingPunct="1">
                        <a:lnSpc>
                          <a:spcPct val="100000"/>
                        </a:lnSpc>
                        <a:spcBef>
                          <a:spcPts val="0"/>
                        </a:spcBef>
                        <a:spcAft>
                          <a:spcPts val="0"/>
                        </a:spcAft>
                        <a:buClrTx/>
                        <a:buSzTx/>
                        <a:buFontTx/>
                        <a:buNone/>
                        <a:tabLst/>
                        <a:defRPr/>
                      </a:pPr>
                      <a:r>
                        <a:rPr lang="en-CA" sz="1600" b="1" dirty="0">
                          <a:solidFill>
                            <a:srgbClr val="FFC000"/>
                          </a:solidFill>
                        </a:rPr>
                        <a:t>#</a:t>
                      </a:r>
                      <a:r>
                        <a:rPr lang="en-CA" sz="1600" b="1" baseline="0" dirty="0">
                          <a:solidFill>
                            <a:srgbClr val="FFC000"/>
                          </a:solidFill>
                        </a:rPr>
                        <a:t> of properties on alert</a:t>
                      </a:r>
                      <a:endParaRPr lang="en-CA" sz="1600" b="1" dirty="0">
                        <a:solidFill>
                          <a:srgbClr val="FFC000"/>
                        </a:solidFill>
                      </a:endParaRPr>
                    </a:p>
                  </a:txBody>
                  <a:tcPr marL="121920" marR="121920" anchor="ctr">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CA" sz="1600" b="0" dirty="0">
                          <a:solidFill>
                            <a:srgbClr val="FFC000"/>
                          </a:solidFill>
                        </a:rPr>
                        <a:t>10,656</a:t>
                      </a:r>
                    </a:p>
                  </a:txBody>
                  <a:tcPr marL="121920" marR="121920" anchor="ct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tc>
                  <a:txBody>
                    <a:bodyPr/>
                    <a:lstStyle/>
                    <a:p>
                      <a:r>
                        <a:rPr lang="en-CA" sz="1600" b="0" dirty="0">
                          <a:solidFill>
                            <a:srgbClr val="FFC000"/>
                          </a:solidFill>
                        </a:rPr>
                        <a:t>17,939</a:t>
                      </a:r>
                    </a:p>
                  </a:txBody>
                  <a:tcPr marL="121920" marR="121920" anchor="ctr">
                    <a:lnL w="12700" cap="flat" cmpd="sng" algn="ctr">
                      <a:solidFill>
                        <a:schemeClr val="accent1">
                          <a:lumMod val="75000"/>
                        </a:schemeClr>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008"/>
                  </a:ext>
                </a:extLst>
              </a:tr>
              <a:tr h="432000">
                <a:tc>
                  <a:txBody>
                    <a:bodyPr/>
                    <a:lstStyle/>
                    <a:p>
                      <a:r>
                        <a:rPr lang="en-CA" sz="1800" b="1" dirty="0"/>
                        <a:t>Suppression Costs</a:t>
                      </a:r>
                    </a:p>
                  </a:txBody>
                  <a:tcPr marL="121920" marR="121920" anchor="ctr">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F497D">
                        <a:alpha val="25098"/>
                      </a:srgbClr>
                    </a:solidFill>
                  </a:tcPr>
                </a:tc>
                <a:tc>
                  <a:txBody>
                    <a:bodyPr/>
                    <a:lstStyle/>
                    <a:p>
                      <a:r>
                        <a:rPr lang="en-US" sz="1800" u="none" strike="noStrike" kern="1200" dirty="0">
                          <a:solidFill>
                            <a:schemeClr val="tx1"/>
                          </a:solidFill>
                          <a:effectLst/>
                          <a:latin typeface="+mn-lt"/>
                          <a:ea typeface="+mn-ea"/>
                          <a:cs typeface="+mn-cs"/>
                        </a:rPr>
                        <a:t>~ $649.6 million</a:t>
                      </a:r>
                      <a:endParaRPr lang="en-CA" sz="2000" dirty="0"/>
                    </a:p>
                  </a:txBody>
                  <a:tcPr marL="121920" marR="121920" anchor="ct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F497D">
                        <a:alpha val="25098"/>
                      </a:srgbClr>
                    </a:solidFill>
                  </a:tcPr>
                </a:tc>
                <a:tc>
                  <a:txBody>
                    <a:bodyPr/>
                    <a:lstStyle/>
                    <a:p>
                      <a:r>
                        <a:rPr lang="en-US" sz="1800" u="none" strike="noStrike" kern="1200" dirty="0">
                          <a:solidFill>
                            <a:schemeClr val="tx1"/>
                          </a:solidFill>
                          <a:effectLst/>
                          <a:latin typeface="+mn-lt"/>
                          <a:ea typeface="+mn-ea"/>
                          <a:cs typeface="+mn-cs"/>
                        </a:rPr>
                        <a:t>~ $554.5 million</a:t>
                      </a:r>
                      <a:endParaRPr lang="en-CA" sz="2000" dirty="0"/>
                    </a:p>
                  </a:txBody>
                  <a:tcPr marL="121920" marR="121920" anchor="ctr">
                    <a:lnL w="12700" cap="flat" cmpd="sng" algn="ctr">
                      <a:solidFill>
                        <a:schemeClr val="accent1">
                          <a:lumMod val="75000"/>
                        </a:schemeClr>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1F497D">
                        <a:alpha val="25098"/>
                      </a:srgbClr>
                    </a:solidFill>
                  </a:tcPr>
                </a:tc>
                <a:extLst>
                  <a:ext uri="{0D108BD9-81ED-4DB2-BD59-A6C34878D82A}">
                    <a16:rowId xmlns:a16="http://schemas.microsoft.com/office/drawing/2014/main" val="10009"/>
                  </a:ext>
                </a:extLst>
              </a:tr>
              <a:tr h="432000">
                <a:tc>
                  <a:txBody>
                    <a:bodyPr/>
                    <a:lstStyle/>
                    <a:p>
                      <a:r>
                        <a:rPr lang="en-CA" sz="1800" b="1" dirty="0"/>
                        <a:t>Total Days on</a:t>
                      </a:r>
                      <a:r>
                        <a:rPr lang="en-CA" sz="1800" b="1" baseline="0" dirty="0"/>
                        <a:t> Provincial State of Emergency</a:t>
                      </a:r>
                      <a:endParaRPr lang="en-CA" sz="1800" b="1" dirty="0"/>
                    </a:p>
                  </a:txBody>
                  <a:tcPr marL="121920" marR="121920" anchor="ctr">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CA" sz="1800" dirty="0"/>
                        <a:t>71 days</a:t>
                      </a:r>
                      <a:br>
                        <a:rPr lang="en-CA" sz="1800" dirty="0"/>
                      </a:br>
                      <a:r>
                        <a:rPr lang="en-CA" sz="1200" dirty="0"/>
                        <a:t>(Jul</a:t>
                      </a:r>
                      <a:r>
                        <a:rPr lang="en-CA" sz="1200" baseline="0" dirty="0"/>
                        <a:t> </a:t>
                      </a:r>
                      <a:r>
                        <a:rPr lang="en-CA" sz="1200" dirty="0"/>
                        <a:t>7 to Sep</a:t>
                      </a:r>
                      <a:r>
                        <a:rPr lang="en-CA" sz="1200" baseline="0" dirty="0"/>
                        <a:t> </a:t>
                      </a:r>
                      <a:r>
                        <a:rPr lang="en-CA" sz="1200" dirty="0"/>
                        <a:t>15)</a:t>
                      </a:r>
                      <a:endParaRPr lang="en-CA" sz="1400" dirty="0">
                        <a:solidFill>
                          <a:srgbClr val="FFC000"/>
                        </a:solidFill>
                      </a:endParaRPr>
                    </a:p>
                  </a:txBody>
                  <a:tcPr marL="121920" marR="121920" anchor="ct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r>
                        <a:rPr lang="en-CA" sz="1800" dirty="0"/>
                        <a:t>24 days</a:t>
                      </a:r>
                    </a:p>
                    <a:p>
                      <a:r>
                        <a:rPr kumimoji="0" lang="en-CA" sz="1200" b="0" i="0" u="none" strike="noStrike" kern="1200" cap="none" spc="0" normalizeH="0" baseline="0" noProof="0" dirty="0">
                          <a:ln>
                            <a:noFill/>
                          </a:ln>
                          <a:solidFill>
                            <a:prstClr val="white"/>
                          </a:solidFill>
                          <a:effectLst/>
                          <a:uLnTx/>
                          <a:uFillTx/>
                          <a:latin typeface="+mn-lt"/>
                          <a:ea typeface="+mn-ea"/>
                          <a:cs typeface="+mn-cs"/>
                        </a:rPr>
                        <a:t>(Aug 15 to Sep 7)</a:t>
                      </a:r>
                      <a:endParaRPr lang="en-CA" sz="1400" dirty="0">
                        <a:solidFill>
                          <a:srgbClr val="FFC000"/>
                        </a:solidFill>
                      </a:endParaRPr>
                    </a:p>
                  </a:txBody>
                  <a:tcPr marL="121920" marR="121920" anchor="ctr">
                    <a:lnL w="12700" cap="flat" cmpd="sng" algn="ctr">
                      <a:solidFill>
                        <a:schemeClr val="accent1">
                          <a:lumMod val="75000"/>
                        </a:schemeClr>
                      </a:solidFill>
                      <a:prstDash val="solid"/>
                      <a:round/>
                      <a:headEnd type="none" w="med" len="med"/>
                      <a:tailEnd type="none" w="med" len="med"/>
                    </a:lnL>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pic>
        <p:nvPicPr>
          <p:cNvPr id="5" name="Picture 2" descr="I:\Information - Media\2018\01 - Best Photos\18 G10696 Darrell (6).jpg"/>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l="71738" t="161" b="27537"/>
          <a:stretch/>
        </p:blipFill>
        <p:spPr bwMode="auto">
          <a:xfrm>
            <a:off x="0" y="1164431"/>
            <a:ext cx="2971800" cy="5702045"/>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flipV="1">
            <a:off x="2971800" y="1164431"/>
            <a:ext cx="0" cy="5702045"/>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4417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800" dirty="0"/>
              <a:t>New Fires and Area Burned (2018)</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54189" y="1389165"/>
            <a:ext cx="8682037" cy="522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983706" y="1866901"/>
            <a:ext cx="3124200" cy="1384995"/>
          </a:xfrm>
          <a:prstGeom prst="rect">
            <a:avLst/>
          </a:prstGeom>
          <a:solidFill>
            <a:schemeClr val="tx1"/>
          </a:solidFill>
          <a:ln>
            <a:solidFill>
              <a:schemeClr val="tx1">
                <a:lumMod val="85000"/>
              </a:schemeClr>
            </a:solidFill>
          </a:ln>
        </p:spPr>
        <p:txBody>
          <a:bodyPr wrap="square" rtlCol="0">
            <a:spAutoFit/>
          </a:bodyPr>
          <a:lstStyle/>
          <a:p>
            <a:r>
              <a:rPr lang="en-CA" sz="1400" dirty="0">
                <a:solidFill>
                  <a:schemeClr val="bg1"/>
                </a:solidFill>
              </a:rPr>
              <a:t>High temperatures (record-breaking in some cases) were observed in late July.</a:t>
            </a:r>
          </a:p>
          <a:p>
            <a:endParaRPr lang="en-CA" sz="1400" dirty="0">
              <a:solidFill>
                <a:schemeClr val="bg1"/>
              </a:solidFill>
            </a:endParaRPr>
          </a:p>
          <a:p>
            <a:r>
              <a:rPr lang="en-CA" sz="1400" dirty="0">
                <a:solidFill>
                  <a:schemeClr val="bg1"/>
                </a:solidFill>
              </a:rPr>
              <a:t>Then, over </a:t>
            </a:r>
            <a:r>
              <a:rPr lang="en-CA" sz="1400" b="1" dirty="0">
                <a:solidFill>
                  <a:schemeClr val="bg1"/>
                </a:solidFill>
              </a:rPr>
              <a:t>70,000 lightning strikes</a:t>
            </a:r>
            <a:r>
              <a:rPr lang="en-CA" sz="1400" dirty="0">
                <a:solidFill>
                  <a:schemeClr val="bg1"/>
                </a:solidFill>
              </a:rPr>
              <a:t> were recorded between July 31 and August 1, 2018 according to Environment Canada.</a:t>
            </a:r>
          </a:p>
        </p:txBody>
      </p:sp>
    </p:spTree>
    <p:extLst>
      <p:ext uri="{BB962C8B-B14F-4D97-AF65-F5344CB8AC3E}">
        <p14:creationId xmlns:p14="http://schemas.microsoft.com/office/powerpoint/2010/main" val="4160173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D99F9-06F5-4136-8B01-31DC9AA3973F}"/>
              </a:ext>
            </a:extLst>
          </p:cNvPr>
          <p:cNvSpPr>
            <a:spLocks noGrp="1"/>
          </p:cNvSpPr>
          <p:nvPr>
            <p:ph type="title"/>
          </p:nvPr>
        </p:nvSpPr>
        <p:spPr>
          <a:xfrm>
            <a:off x="7858474" y="640081"/>
            <a:ext cx="3693445" cy="3793488"/>
          </a:xfrm>
          <a:prstGeom prst="ellipse">
            <a:avLst/>
          </a:prstGeom>
          <a:noFill/>
        </p:spPr>
        <p:txBody>
          <a:bodyPr vert="horz" lIns="91440" tIns="45720" rIns="91440" bIns="45720" rtlCol="0" anchor="b">
            <a:normAutofit/>
          </a:bodyPr>
          <a:lstStyle/>
          <a:p>
            <a:pPr>
              <a:lnSpc>
                <a:spcPct val="90000"/>
              </a:lnSpc>
            </a:pPr>
            <a:endParaRPr lang="en-US" sz="4800"/>
          </a:p>
        </p:txBody>
      </p:sp>
      <p:sp>
        <p:nvSpPr>
          <p:cNvPr id="18" name="Rectangle 14">
            <a:extLst>
              <a:ext uri="{FF2B5EF4-FFF2-40B4-BE49-F238E27FC236}">
                <a16:creationId xmlns:a16="http://schemas.microsoft.com/office/drawing/2014/main" id="{71FC7D98-7B8B-402A-90FC-F027482F2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56607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28">
            <a:extLst>
              <a:ext uri="{FF2B5EF4-FFF2-40B4-BE49-F238E27FC236}">
                <a16:creationId xmlns:a16="http://schemas.microsoft.com/office/drawing/2014/main" id="{AD7356EA-285B-4E5D-8FEC-104659A4F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975" y="640091"/>
            <a:ext cx="6266120"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B60257-7370-443F-99BB-476CADCF5C8A}"/>
              </a:ext>
            </a:extLst>
          </p:cNvPr>
          <p:cNvPicPr>
            <a:picLocks noChangeAspect="1"/>
          </p:cNvPicPr>
          <p:nvPr/>
        </p:nvPicPr>
        <p:blipFill rotWithShape="1">
          <a:blip r:embed="rId2"/>
          <a:srcRect r="3611"/>
          <a:stretch/>
        </p:blipFill>
        <p:spPr>
          <a:xfrm>
            <a:off x="165830" y="0"/>
            <a:ext cx="7400242" cy="6858000"/>
          </a:xfrm>
          <a:prstGeom prst="rect">
            <a:avLst/>
          </a:prstGeom>
          <a:effectLst/>
        </p:spPr>
      </p:pic>
    </p:spTree>
    <p:extLst>
      <p:ext uri="{BB962C8B-B14F-4D97-AF65-F5344CB8AC3E}">
        <p14:creationId xmlns:p14="http://schemas.microsoft.com/office/powerpoint/2010/main" val="2806327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507727-9718-4E45-AB7B-9A7A6BBF4F80}"/>
              </a:ext>
            </a:extLst>
          </p:cNvPr>
          <p:cNvPicPr>
            <a:picLocks noChangeAspect="1"/>
          </p:cNvPicPr>
          <p:nvPr/>
        </p:nvPicPr>
        <p:blipFill rotWithShape="1">
          <a:blip r:embed="rId2"/>
          <a:srcRect t="21665" b="749"/>
          <a:stretch/>
        </p:blipFill>
        <p:spPr>
          <a:xfrm>
            <a:off x="20" y="0"/>
            <a:ext cx="12191998" cy="6858000"/>
          </a:xfrm>
          <a:prstGeom prst="rect">
            <a:avLst/>
          </a:prstGeom>
        </p:spPr>
      </p:pic>
      <p:sp>
        <p:nvSpPr>
          <p:cNvPr id="2" name="Title 1">
            <a:extLst>
              <a:ext uri="{FF2B5EF4-FFF2-40B4-BE49-F238E27FC236}">
                <a16:creationId xmlns:a16="http://schemas.microsoft.com/office/drawing/2014/main" id="{72D46517-89BE-4E9C-ABAA-95C875B8087B}"/>
              </a:ext>
            </a:extLst>
          </p:cNvPr>
          <p:cNvSpPr>
            <a:spLocks noGrp="1"/>
          </p:cNvSpPr>
          <p:nvPr>
            <p:ph type="title"/>
          </p:nvPr>
        </p:nvSpPr>
        <p:spPr>
          <a:xfrm>
            <a:off x="502613" y="2985802"/>
            <a:ext cx="3414373" cy="886397"/>
          </a:xfrm>
          <a:solidFill>
            <a:schemeClr val="bg1">
              <a:alpha val="90000"/>
            </a:schemeClr>
          </a:solidFill>
          <a:ln w="127000" cap="sq" cmpd="thinThick">
            <a:solidFill>
              <a:schemeClr val="bg1"/>
            </a:solidFill>
          </a:ln>
        </p:spPr>
        <p:txBody>
          <a:bodyPr vert="horz" wrap="square" lIns="91440" tIns="45720" rIns="91440" bIns="45720" rtlCol="0" anchor="ctr">
            <a:normAutofit/>
          </a:bodyPr>
          <a:lstStyle/>
          <a:p>
            <a:pPr algn="ctr">
              <a:lnSpc>
                <a:spcPct val="90000"/>
              </a:lnSpc>
            </a:pPr>
            <a:r>
              <a:rPr lang="en-US" sz="2400" dirty="0">
                <a:solidFill>
                  <a:schemeClr val="tx1">
                    <a:lumMod val="75000"/>
                    <a:lumOff val="25000"/>
                  </a:schemeClr>
                </a:solidFill>
              </a:rPr>
              <a:t>Kamloops Wildfires 2018</a:t>
            </a:r>
          </a:p>
        </p:txBody>
      </p:sp>
    </p:spTree>
    <p:extLst>
      <p:ext uri="{BB962C8B-B14F-4D97-AF65-F5344CB8AC3E}">
        <p14:creationId xmlns:p14="http://schemas.microsoft.com/office/powerpoint/2010/main" val="3660185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000" dirty="0"/>
              <a:t>Addressing the New Normal – Abbott/Chapman</a:t>
            </a:r>
          </a:p>
        </p:txBody>
      </p:sp>
      <p:sp>
        <p:nvSpPr>
          <p:cNvPr id="4" name="Content Placeholder 2">
            <a:extLst>
              <a:ext uri="{FF2B5EF4-FFF2-40B4-BE49-F238E27FC236}">
                <a16:creationId xmlns:a16="http://schemas.microsoft.com/office/drawing/2014/main" id="{B281668B-FD4C-4911-8361-6A937A84B07A}"/>
              </a:ext>
            </a:extLst>
          </p:cNvPr>
          <p:cNvSpPr txBox="1">
            <a:spLocks/>
          </p:cNvSpPr>
          <p:nvPr/>
        </p:nvSpPr>
        <p:spPr>
          <a:xfrm>
            <a:off x="5023753" y="1273629"/>
            <a:ext cx="7426327" cy="515807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 indent="0">
              <a:lnSpc>
                <a:spcPct val="150000"/>
              </a:lnSpc>
              <a:buClr>
                <a:srgbClr val="FF8600"/>
              </a:buClr>
              <a:buFont typeface="Arial" panose="020B0604020202020204" pitchFamily="34" charset="0"/>
              <a:buNone/>
            </a:pPr>
            <a:r>
              <a:rPr lang="en-CA" sz="2200" b="1" dirty="0">
                <a:solidFill>
                  <a:srgbClr val="FFC000"/>
                </a:solidFill>
                <a:cs typeface="Arial Bold" panose="020B0704020202020204" pitchFamily="34" charset="0"/>
              </a:rPr>
              <a:t>THEMES</a:t>
            </a:r>
            <a:r>
              <a:rPr lang="en-CA" sz="2200" dirty="0">
                <a:solidFill>
                  <a:srgbClr val="FFC000"/>
                </a:solidFill>
                <a:cs typeface="Arial Bold" panose="020B0704020202020204" pitchFamily="34" charset="0"/>
              </a:rPr>
              <a:t>:</a:t>
            </a:r>
          </a:p>
          <a:p>
            <a:pPr marL="228600" indent="-182880">
              <a:buClr>
                <a:schemeClr val="tx1"/>
              </a:buClr>
              <a:buFont typeface="Wingdings" charset="2"/>
              <a:buChar char="§"/>
            </a:pPr>
            <a:r>
              <a:rPr lang="en-CA" sz="2200" dirty="0">
                <a:solidFill>
                  <a:prstClr val="white"/>
                </a:solidFill>
                <a:cs typeface="Arial Bold" panose="020B0704020202020204" pitchFamily="34" charset="0"/>
              </a:rPr>
              <a:t>Preparedness and Planning (56)</a:t>
            </a:r>
          </a:p>
          <a:p>
            <a:pPr marL="228600" indent="-182880">
              <a:buClr>
                <a:schemeClr val="tx1"/>
              </a:buClr>
              <a:buFont typeface="Wingdings" charset="2"/>
              <a:buChar char="§"/>
            </a:pPr>
            <a:r>
              <a:rPr lang="en-CA" sz="2200" dirty="0">
                <a:solidFill>
                  <a:prstClr val="white"/>
                </a:solidFill>
                <a:cs typeface="Arial Bold" panose="020B0704020202020204" pitchFamily="34" charset="0"/>
              </a:rPr>
              <a:t>Prevention and Mitigation (25)</a:t>
            </a:r>
          </a:p>
          <a:p>
            <a:pPr marL="228600" indent="-182880">
              <a:buClr>
                <a:schemeClr val="tx1"/>
              </a:buClr>
              <a:buFont typeface="Wingdings" charset="2"/>
              <a:buChar char="§"/>
            </a:pPr>
            <a:r>
              <a:rPr lang="en-CA" sz="2200" dirty="0">
                <a:solidFill>
                  <a:prstClr val="white"/>
                </a:solidFill>
                <a:cs typeface="Arial Bold" panose="020B0704020202020204" pitchFamily="34" charset="0"/>
              </a:rPr>
              <a:t>Recovery (17)</a:t>
            </a:r>
          </a:p>
          <a:p>
            <a:pPr marL="228600" indent="-182880">
              <a:buClr>
                <a:schemeClr val="tx1"/>
              </a:buClr>
              <a:buFont typeface="Wingdings" charset="2"/>
              <a:buChar char="§"/>
            </a:pPr>
            <a:r>
              <a:rPr lang="en-CA" sz="2200" dirty="0">
                <a:solidFill>
                  <a:prstClr val="white"/>
                </a:solidFill>
                <a:cs typeface="Arial Bold" panose="020B0704020202020204" pitchFamily="34" charset="0"/>
              </a:rPr>
              <a:t>Response (10)</a:t>
            </a:r>
          </a:p>
          <a:p>
            <a:pPr marL="45720" indent="0">
              <a:buClr>
                <a:srgbClr val="FF8600"/>
              </a:buClr>
              <a:buFont typeface="Arial" panose="020B0604020202020204" pitchFamily="34" charset="0"/>
              <a:buNone/>
            </a:pPr>
            <a:endParaRPr lang="en-CA" sz="2200" dirty="0">
              <a:solidFill>
                <a:prstClr val="white"/>
              </a:solidFill>
              <a:cs typeface="Arial Bold" panose="020B0704020202020204" pitchFamily="34" charset="0"/>
            </a:endParaRPr>
          </a:p>
          <a:p>
            <a:pPr marL="45720" indent="0">
              <a:buClr>
                <a:srgbClr val="FF8600"/>
              </a:buClr>
              <a:buFont typeface="Arial" panose="020B0604020202020204" pitchFamily="34" charset="0"/>
              <a:buNone/>
            </a:pPr>
            <a:r>
              <a:rPr lang="en-CA" sz="2200" b="1" dirty="0">
                <a:solidFill>
                  <a:srgbClr val="FFC000"/>
                </a:solidFill>
                <a:cs typeface="Arial Bold" panose="020B0704020202020204" pitchFamily="34" charset="0"/>
              </a:rPr>
              <a:t>STATUS:</a:t>
            </a:r>
            <a:endParaRPr lang="en-CA" sz="2200" dirty="0">
              <a:solidFill>
                <a:srgbClr val="FFC000"/>
              </a:solidFill>
              <a:cs typeface="Arial Bold" panose="020B0704020202020204" pitchFamily="34" charset="0"/>
            </a:endParaRPr>
          </a:p>
          <a:p>
            <a:pPr marL="228600" indent="-182880">
              <a:buClr>
                <a:schemeClr val="tx1"/>
              </a:buClr>
              <a:buFont typeface="Wingdings" charset="2"/>
              <a:buChar char="§"/>
            </a:pPr>
            <a:r>
              <a:rPr lang="en-CA" sz="2200" dirty="0">
                <a:solidFill>
                  <a:prstClr val="white"/>
                </a:solidFill>
                <a:cs typeface="Arial Bold" panose="020B0704020202020204" pitchFamily="34" charset="0"/>
              </a:rPr>
              <a:t>Recommendation Summary (Oct 31 report):</a:t>
            </a:r>
          </a:p>
          <a:p>
            <a:pPr marL="800100" lvl="1" indent="-342900">
              <a:buClr>
                <a:schemeClr val="tx1"/>
              </a:buClr>
              <a:buFont typeface="Arial" panose="020B0604020202020204" pitchFamily="34" charset="0"/>
              <a:buChar char="•"/>
            </a:pPr>
            <a:r>
              <a:rPr lang="en-CA" sz="2200" dirty="0">
                <a:solidFill>
                  <a:prstClr val="white"/>
                </a:solidFill>
                <a:cs typeface="Arial Bold" panose="020B0704020202020204" pitchFamily="34" charset="0"/>
              </a:rPr>
              <a:t>19 complete</a:t>
            </a:r>
          </a:p>
          <a:p>
            <a:pPr marL="800100" lvl="1" indent="-342900">
              <a:buClr>
                <a:schemeClr val="tx1"/>
              </a:buClr>
              <a:buFont typeface="Arial" panose="020B0604020202020204" pitchFamily="34" charset="0"/>
              <a:buChar char="•"/>
            </a:pPr>
            <a:r>
              <a:rPr lang="en-CA" sz="2200" dirty="0">
                <a:solidFill>
                  <a:prstClr val="white"/>
                </a:solidFill>
                <a:cs typeface="Arial Bold" panose="020B0704020202020204" pitchFamily="34" charset="0"/>
              </a:rPr>
              <a:t>16 further analysis</a:t>
            </a:r>
          </a:p>
          <a:p>
            <a:pPr marL="800100" lvl="1" indent="-342900">
              <a:buClr>
                <a:schemeClr val="tx1"/>
              </a:buClr>
              <a:buFont typeface="Arial" panose="020B0604020202020204" pitchFamily="34" charset="0"/>
              <a:buChar char="•"/>
            </a:pPr>
            <a:r>
              <a:rPr lang="en-CA" sz="2200" dirty="0">
                <a:solidFill>
                  <a:prstClr val="white"/>
                </a:solidFill>
                <a:cs typeface="Arial Bold" panose="020B0704020202020204" pitchFamily="34" charset="0"/>
              </a:rPr>
              <a:t>73 underway</a:t>
            </a:r>
          </a:p>
          <a:p>
            <a:pPr marL="800100" lvl="1" indent="-342900">
              <a:buClr>
                <a:schemeClr val="tx1"/>
              </a:buClr>
              <a:buFont typeface="Arial" panose="020B0604020202020204" pitchFamily="34" charset="0"/>
              <a:buChar char="•"/>
            </a:pPr>
            <a:r>
              <a:rPr lang="en-CA" sz="2200" dirty="0">
                <a:solidFill>
                  <a:prstClr val="white"/>
                </a:solidFill>
                <a:cs typeface="Arial Bold" panose="020B0704020202020204" pitchFamily="34" charset="0"/>
              </a:rPr>
              <a:t>44% FLNR</a:t>
            </a:r>
          </a:p>
          <a:p>
            <a:pPr marL="800100" lvl="1" indent="-342900">
              <a:buClr>
                <a:schemeClr val="tx1"/>
              </a:buClr>
              <a:buFont typeface="Arial" panose="020B0604020202020204" pitchFamily="34" charset="0"/>
              <a:buChar char="•"/>
            </a:pPr>
            <a:r>
              <a:rPr lang="en-CA" sz="2200" dirty="0">
                <a:solidFill>
                  <a:prstClr val="white"/>
                </a:solidFill>
                <a:cs typeface="Arial Bold" panose="020B0704020202020204" pitchFamily="34" charset="0"/>
              </a:rPr>
              <a:t>30% EMBC</a:t>
            </a:r>
          </a:p>
          <a:p>
            <a:pPr marL="228600" indent="-182880">
              <a:lnSpc>
                <a:spcPct val="150000"/>
              </a:lnSpc>
              <a:buClr>
                <a:srgbClr val="FF8600"/>
              </a:buClr>
              <a:buFont typeface="Wingdings" charset="2"/>
              <a:buChar char="§"/>
            </a:pPr>
            <a:endParaRPr lang="en-CA" sz="2400" dirty="0">
              <a:solidFill>
                <a:prstClr val="white"/>
              </a:solidFill>
              <a:cs typeface="Arial Bold" panose="020B0704020202020204" pitchFamily="34" charset="0"/>
            </a:endParaRPr>
          </a:p>
          <a:p>
            <a:pPr marL="0" indent="0">
              <a:spcBef>
                <a:spcPts val="0"/>
              </a:spcBef>
              <a:spcAft>
                <a:spcPts val="1200"/>
              </a:spcAft>
              <a:buFont typeface="Arial" panose="020B0604020202020204" pitchFamily="34" charset="0"/>
              <a:buNone/>
            </a:pPr>
            <a:endParaRPr lang="en-CA" sz="2200" dirty="0"/>
          </a:p>
        </p:txBody>
      </p:sp>
      <p:pic>
        <p:nvPicPr>
          <p:cNvPr id="5" name="Picture 3" descr="\\SFP.IDIR.BCGOV\U165\MOOMEN$\Profile\Desktop\Screen Shot 2018-05-11 at 1.58.09 AM.png"/>
          <p:cNvPicPr>
            <a:picLocks noChangeAspect="1" noChangeArrowheads="1"/>
          </p:cNvPicPr>
          <p:nvPr/>
        </p:nvPicPr>
        <p:blipFill>
          <a:blip r:embed="rId3">
            <a:extLst>
              <a:ext uri="{28A0092B-C50C-407E-A947-70E740481C1C}">
                <a14:useLocalDpi xmlns:a14="http://schemas.microsoft.com/office/drawing/2010/main" val="0"/>
              </a:ext>
            </a:extLst>
          </a:blip>
          <a:srcRect l="2882" r="2882"/>
          <a:stretch>
            <a:fillRect/>
          </a:stretch>
        </p:blipFill>
        <p:spPr bwMode="auto">
          <a:xfrm>
            <a:off x="642687" y="1273630"/>
            <a:ext cx="4006752" cy="5483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292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Key BC Wildfire Service Forward Strategies</a:t>
            </a:r>
          </a:p>
        </p:txBody>
      </p:sp>
      <p:sp>
        <p:nvSpPr>
          <p:cNvPr id="3" name="Content Placeholder 2">
            <a:extLst>
              <a:ext uri="{FF2B5EF4-FFF2-40B4-BE49-F238E27FC236}">
                <a16:creationId xmlns:a16="http://schemas.microsoft.com/office/drawing/2014/main" id="{EF01713F-2B22-4E01-9534-805E4FC85F56}"/>
              </a:ext>
            </a:extLst>
          </p:cNvPr>
          <p:cNvSpPr txBox="1">
            <a:spLocks/>
          </p:cNvSpPr>
          <p:nvPr/>
        </p:nvSpPr>
        <p:spPr>
          <a:xfrm>
            <a:off x="4696580" y="1456415"/>
            <a:ext cx="6830549" cy="45259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CA" sz="2200" dirty="0"/>
              <a:t>Improved engagement with First Nations</a:t>
            </a:r>
          </a:p>
          <a:p>
            <a:r>
              <a:rPr lang="en-CA" sz="2200" dirty="0"/>
              <a:t>Improved Stakeholder &amp; Industry Engagement</a:t>
            </a:r>
          </a:p>
          <a:p>
            <a:r>
              <a:rPr lang="en-CA" sz="2200" dirty="0"/>
              <a:t>Procurement of Type 2 Contract Crews</a:t>
            </a:r>
          </a:p>
          <a:p>
            <a:r>
              <a:rPr lang="en-CA" sz="2200" dirty="0"/>
              <a:t>Formalising Joint Hazard Management Teams approach</a:t>
            </a:r>
          </a:p>
          <a:p>
            <a:r>
              <a:rPr lang="en-CA" sz="2200" dirty="0"/>
              <a:t>Increased focus on prevention</a:t>
            </a:r>
          </a:p>
          <a:p>
            <a:r>
              <a:rPr lang="en-CA" sz="2200" dirty="0"/>
              <a:t>Research and Innovation</a:t>
            </a:r>
            <a:endParaRPr lang="en-CA" sz="2200" b="1" dirty="0"/>
          </a:p>
          <a:p>
            <a:r>
              <a:rPr lang="en-CA" sz="2200" dirty="0"/>
              <a:t>Improved Social Media Strategy</a:t>
            </a:r>
          </a:p>
          <a:p>
            <a:r>
              <a:rPr lang="en-CA" sz="2200" dirty="0"/>
              <a:t>Additional Communications Staff at Fire Centres and Provincial Wildfire Coordination Centre</a:t>
            </a:r>
          </a:p>
          <a:p>
            <a:r>
              <a:rPr lang="en-CA" sz="2200" dirty="0"/>
              <a:t>Enhanced information sharing protocols with EMBC, and hiring of consultants</a:t>
            </a:r>
          </a:p>
          <a:p>
            <a:r>
              <a:rPr lang="en-CA" sz="2200" dirty="0"/>
              <a:t>Enhanced Interactive Wildfire Map</a:t>
            </a:r>
          </a:p>
          <a:p>
            <a:pPr>
              <a:spcAft>
                <a:spcPts val="1200"/>
              </a:spcAft>
            </a:pPr>
            <a:endParaRPr lang="en-CA" sz="2200" dirty="0"/>
          </a:p>
        </p:txBody>
      </p:sp>
      <p:pic>
        <p:nvPicPr>
          <p:cNvPr id="4" name="Picture 4" descr="I:\Information - Media\2018\01 - Best Photos\20180710_111323.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8" y="1164431"/>
            <a:ext cx="4166327" cy="570204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flipV="1">
            <a:off x="4166345" y="1164431"/>
            <a:ext cx="0" cy="5702045"/>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6939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2">
                <a:lumMod val="50000"/>
              </a:schemeClr>
            </a:gs>
            <a:gs pos="100000">
              <a:schemeClr val="bg2">
                <a:lumMod val="75000"/>
              </a:schemeClr>
            </a:gs>
          </a:gsLst>
          <a:lin ang="5400000" scaled="0"/>
          <a:tileRect/>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03C026-21AC-4062-B6DD-CD643C1BD7C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588493" y="1160478"/>
            <a:ext cx="3159559" cy="5616994"/>
          </a:xfrm>
          <a:prstGeom prst="rect">
            <a:avLst/>
          </a:prstGeom>
          <a:effectLst>
            <a:glow rad="127000">
              <a:schemeClr val="accent1"/>
            </a:glow>
          </a:effectLst>
        </p:spPr>
      </p:pic>
      <p:sp>
        <p:nvSpPr>
          <p:cNvPr id="2" name="Title 1"/>
          <p:cNvSpPr>
            <a:spLocks noGrp="1"/>
          </p:cNvSpPr>
          <p:nvPr>
            <p:ph type="title"/>
          </p:nvPr>
        </p:nvSpPr>
        <p:spPr>
          <a:xfrm>
            <a:off x="69002" y="0"/>
            <a:ext cx="7886667" cy="1160474"/>
          </a:xfrm>
        </p:spPr>
        <p:txBody>
          <a:bodyPr/>
          <a:lstStyle/>
          <a:p>
            <a:r>
              <a:rPr lang="en-CA" dirty="0"/>
              <a:t>Wildfire Rehabilitation – Why?</a:t>
            </a:r>
          </a:p>
        </p:txBody>
      </p:sp>
      <p:sp>
        <p:nvSpPr>
          <p:cNvPr id="3" name="Content Placeholder 2">
            <a:extLst>
              <a:ext uri="{FF2B5EF4-FFF2-40B4-BE49-F238E27FC236}">
                <a16:creationId xmlns:a16="http://schemas.microsoft.com/office/drawing/2014/main" id="{EF01713F-2B22-4E01-9534-805E4FC85F56}"/>
              </a:ext>
            </a:extLst>
          </p:cNvPr>
          <p:cNvSpPr txBox="1">
            <a:spLocks/>
          </p:cNvSpPr>
          <p:nvPr/>
        </p:nvSpPr>
        <p:spPr>
          <a:xfrm>
            <a:off x="82828" y="1682364"/>
            <a:ext cx="7809893" cy="3493272"/>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1200"/>
              </a:spcAft>
            </a:pPr>
            <a:r>
              <a:rPr lang="en-CA" sz="2200" b="1" dirty="0"/>
              <a:t>Associate Deputy Minister decision fall 2018</a:t>
            </a:r>
          </a:p>
          <a:p>
            <a:pPr>
              <a:spcAft>
                <a:spcPts val="1200"/>
              </a:spcAft>
            </a:pPr>
            <a:r>
              <a:rPr lang="en-CA" sz="2200" b="1" dirty="0"/>
              <a:t>Recognition:</a:t>
            </a:r>
          </a:p>
          <a:p>
            <a:pPr lvl="1">
              <a:spcAft>
                <a:spcPts val="1200"/>
              </a:spcAft>
            </a:pPr>
            <a:r>
              <a:rPr lang="en-CA" sz="1800" b="1" dirty="0"/>
              <a:t>Expertise falls within Engineering staff</a:t>
            </a:r>
          </a:p>
          <a:p>
            <a:pPr lvl="1">
              <a:spcAft>
                <a:spcPts val="1200"/>
              </a:spcAft>
            </a:pPr>
            <a:r>
              <a:rPr lang="en-CA" sz="1800" b="1" dirty="0"/>
              <a:t>Rehab is a government obligation </a:t>
            </a:r>
          </a:p>
          <a:p>
            <a:pPr lvl="1">
              <a:spcAft>
                <a:spcPts val="1200"/>
              </a:spcAft>
            </a:pPr>
            <a:r>
              <a:rPr lang="en-CA" sz="1800" b="1" dirty="0"/>
              <a:t>Land Manager (District Manager) is responsible for activities on the land base</a:t>
            </a:r>
          </a:p>
          <a:p>
            <a:pPr lvl="1">
              <a:spcAft>
                <a:spcPts val="1200"/>
              </a:spcAft>
            </a:pPr>
            <a:r>
              <a:rPr lang="en-CA" sz="1800" b="1" dirty="0"/>
              <a:t>Previously utilized TEAMS process but these staff already report to Land Manager</a:t>
            </a:r>
          </a:p>
        </p:txBody>
      </p:sp>
    </p:spTree>
    <p:extLst>
      <p:ext uri="{BB962C8B-B14F-4D97-AF65-F5344CB8AC3E}">
        <p14:creationId xmlns:p14="http://schemas.microsoft.com/office/powerpoint/2010/main" val="715692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650D530-6D39-4892-A149-3778F859A0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CA" dirty="0"/>
              <a:t>Wildfire Rehabilitation -- Challenges</a:t>
            </a:r>
          </a:p>
        </p:txBody>
      </p:sp>
      <p:sp>
        <p:nvSpPr>
          <p:cNvPr id="3" name="Content Placeholder 2">
            <a:extLst>
              <a:ext uri="{FF2B5EF4-FFF2-40B4-BE49-F238E27FC236}">
                <a16:creationId xmlns:a16="http://schemas.microsoft.com/office/drawing/2014/main" id="{EF01713F-2B22-4E01-9534-805E4FC85F56}"/>
              </a:ext>
            </a:extLst>
          </p:cNvPr>
          <p:cNvSpPr txBox="1">
            <a:spLocks/>
          </p:cNvSpPr>
          <p:nvPr/>
        </p:nvSpPr>
        <p:spPr>
          <a:xfrm>
            <a:off x="609601" y="1516051"/>
            <a:ext cx="4479234" cy="3443576"/>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1200"/>
              </a:spcAft>
            </a:pPr>
            <a:r>
              <a:rPr lang="en-CA" sz="3600" b="1" dirty="0"/>
              <a:t>Communication</a:t>
            </a:r>
          </a:p>
          <a:p>
            <a:pPr>
              <a:spcAft>
                <a:spcPts val="1200"/>
              </a:spcAft>
            </a:pPr>
            <a:r>
              <a:rPr lang="en-CA" sz="3600" b="1" dirty="0"/>
              <a:t>Consistency</a:t>
            </a:r>
          </a:p>
          <a:p>
            <a:pPr>
              <a:spcAft>
                <a:spcPts val="1200"/>
              </a:spcAft>
            </a:pPr>
            <a:r>
              <a:rPr lang="en-CA" sz="3600" b="1" dirty="0"/>
              <a:t>Resourcing</a:t>
            </a:r>
          </a:p>
          <a:p>
            <a:pPr>
              <a:spcAft>
                <a:spcPts val="1200"/>
              </a:spcAft>
            </a:pPr>
            <a:r>
              <a:rPr lang="en-CA" sz="3600" b="1" dirty="0"/>
              <a:t>Learning Series</a:t>
            </a:r>
          </a:p>
          <a:p>
            <a:pPr>
              <a:spcAft>
                <a:spcPts val="1200"/>
              </a:spcAft>
            </a:pPr>
            <a:r>
              <a:rPr lang="en-CA" sz="3600" b="1" dirty="0"/>
              <a:t>Transition Project</a:t>
            </a:r>
          </a:p>
        </p:txBody>
      </p:sp>
    </p:spTree>
    <p:extLst>
      <p:ext uri="{BB962C8B-B14F-4D97-AF65-F5344CB8AC3E}">
        <p14:creationId xmlns:p14="http://schemas.microsoft.com/office/powerpoint/2010/main" val="3584358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01713F-2B22-4E01-9534-805E4FC85F56}"/>
              </a:ext>
            </a:extLst>
          </p:cNvPr>
          <p:cNvSpPr txBox="1">
            <a:spLocks/>
          </p:cNvSpPr>
          <p:nvPr/>
        </p:nvSpPr>
        <p:spPr>
          <a:xfrm>
            <a:off x="1997765" y="1456415"/>
            <a:ext cx="9529363" cy="4525963"/>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1200"/>
              </a:spcAft>
              <a:buNone/>
            </a:pPr>
            <a:endParaRPr lang="en-CA" sz="1800" dirty="0"/>
          </a:p>
        </p:txBody>
      </p:sp>
      <p:sp>
        <p:nvSpPr>
          <p:cNvPr id="5" name="Title 4">
            <a:extLst>
              <a:ext uri="{FF2B5EF4-FFF2-40B4-BE49-F238E27FC236}">
                <a16:creationId xmlns:a16="http://schemas.microsoft.com/office/drawing/2014/main" id="{6E78F452-286F-443F-8460-DF523BCF3A63}"/>
              </a:ext>
            </a:extLst>
          </p:cNvPr>
          <p:cNvSpPr>
            <a:spLocks noGrp="1"/>
          </p:cNvSpPr>
          <p:nvPr>
            <p:ph type="title"/>
          </p:nvPr>
        </p:nvSpPr>
        <p:spPr/>
        <p:txBody>
          <a:bodyPr/>
          <a:lstStyle/>
          <a:p>
            <a:endParaRPr lang="en-CA"/>
          </a:p>
        </p:txBody>
      </p:sp>
      <p:pic>
        <p:nvPicPr>
          <p:cNvPr id="9" name="Picture 8">
            <a:extLst>
              <a:ext uri="{FF2B5EF4-FFF2-40B4-BE49-F238E27FC236}">
                <a16:creationId xmlns:a16="http://schemas.microsoft.com/office/drawing/2014/main" id="{DCBB2ED7-457F-44C5-A3B0-6A08C1F3D0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03977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616" y="3818158"/>
            <a:ext cx="3628033" cy="1399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txBox="1">
            <a:spLocks/>
          </p:cNvSpPr>
          <p:nvPr/>
        </p:nvSpPr>
        <p:spPr>
          <a:xfrm>
            <a:off x="2152666" y="1782531"/>
            <a:ext cx="7886667" cy="2035627"/>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CA" sz="6600" dirty="0"/>
              <a:t>Questions?</a:t>
            </a:r>
          </a:p>
        </p:txBody>
      </p:sp>
    </p:spTree>
    <p:extLst>
      <p:ext uri="{BB962C8B-B14F-4D97-AF65-F5344CB8AC3E}">
        <p14:creationId xmlns:p14="http://schemas.microsoft.com/office/powerpoint/2010/main" val="3245935313"/>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2700</TotalTime>
  <Words>917</Words>
  <Application>Microsoft Office PowerPoint</Application>
  <PresentationFormat>Widescreen</PresentationFormat>
  <Paragraphs>123</Paragraphs>
  <Slides>11</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Arial Bold</vt:lpstr>
      <vt:lpstr>Calibri</vt:lpstr>
      <vt:lpstr>Wingdings</vt:lpstr>
      <vt:lpstr>2_Office Theme</vt:lpstr>
      <vt:lpstr>2018 review, 2019 looking forward BC Wildfire Service  |  April 5th, 2019</vt:lpstr>
      <vt:lpstr>Provincial Statistics: 2017 &amp; 2018</vt:lpstr>
      <vt:lpstr>New Fires and Area Burned (2018)</vt:lpstr>
      <vt:lpstr>PowerPoint Presentation</vt:lpstr>
      <vt:lpstr>Kamloops Wildfires 2018</vt:lpstr>
      <vt:lpstr>Addressing the New Normal – Abbott/Chapman</vt:lpstr>
      <vt:lpstr>Key BC Wildfire Service Forward Strategies</vt:lpstr>
      <vt:lpstr>Wildfire Rehabilitation – Why?</vt:lpstr>
      <vt:lpstr>Wildfire Rehabilitation -- Challenges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2018 review, 2019 looking forward BC Wildfire Service  |  April 5th, 2019</dc:title>
  <dc:creator>Cliff Chapman</dc:creator>
  <cp:lastModifiedBy>Cliff Chapman</cp:lastModifiedBy>
  <cp:revision>1</cp:revision>
  <dcterms:created xsi:type="dcterms:W3CDTF">2019-04-03T19:25:49Z</dcterms:created>
  <dcterms:modified xsi:type="dcterms:W3CDTF">2019-04-05T16:26:30Z</dcterms:modified>
</cp:coreProperties>
</file>